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3" r:id="rId7"/>
    <p:sldId id="314" r:id="rId8"/>
    <p:sldId id="311" r:id="rId9"/>
    <p:sldId id="315" r:id="rId10"/>
    <p:sldId id="316" r:id="rId11"/>
    <p:sldId id="317" r:id="rId12"/>
    <p:sldId id="318" r:id="rId13"/>
    <p:sldId id="319" r:id="rId14"/>
    <p:sldId id="320" r:id="rId15"/>
    <p:sldId id="321" r:id="rId16"/>
    <p:sldId id="322" r:id="rId17"/>
    <p:sldId id="323" r:id="rId18"/>
    <p:sldId id="324" r:id="rId19"/>
    <p:sldId id="32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8FEB1-3023-48E4-A49B-7604B835AD56}" v="37" dt="2023-10-17T15:41:24.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Kolakowski" userId="a6c508e159a8d1c6" providerId="LiveId" clId="{CE48FEB1-3023-48E4-A49B-7604B835AD56}"/>
    <pc:docChg chg="undo custSel addSld delSld modSld sldOrd">
      <pc:chgData name="Matthew Kolakowski" userId="a6c508e159a8d1c6" providerId="LiveId" clId="{CE48FEB1-3023-48E4-A49B-7604B835AD56}" dt="2023-10-17T16:02:16.230" v="6626" actId="313"/>
      <pc:docMkLst>
        <pc:docMk/>
      </pc:docMkLst>
      <pc:sldChg chg="modSp mod">
        <pc:chgData name="Matthew Kolakowski" userId="a6c508e159a8d1c6" providerId="LiveId" clId="{CE48FEB1-3023-48E4-A49B-7604B835AD56}" dt="2023-10-17T15:49:29.129" v="6624" actId="20577"/>
        <pc:sldMkLst>
          <pc:docMk/>
          <pc:sldMk cId="1946576508" sldId="305"/>
        </pc:sldMkLst>
        <pc:spChg chg="mod">
          <ac:chgData name="Matthew Kolakowski" userId="a6c508e159a8d1c6" providerId="LiveId" clId="{CE48FEB1-3023-48E4-A49B-7604B835AD56}" dt="2023-10-17T15:49:29.129" v="6624" actId="20577"/>
          <ac:spMkLst>
            <pc:docMk/>
            <pc:sldMk cId="1946576508" sldId="305"/>
            <ac:spMk id="2" creationId="{0D1F047C-C727-42A7-85C5-68C5AA1B1A93}"/>
          </ac:spMkLst>
        </pc:spChg>
      </pc:sldChg>
      <pc:sldChg chg="addSp delSp modSp mod ord">
        <pc:chgData name="Matthew Kolakowski" userId="a6c508e159a8d1c6" providerId="LiveId" clId="{CE48FEB1-3023-48E4-A49B-7604B835AD56}" dt="2023-10-17T13:51:09.233" v="1247"/>
        <pc:sldMkLst>
          <pc:docMk/>
          <pc:sldMk cId="651443823" sldId="311"/>
        </pc:sldMkLst>
        <pc:spChg chg="mod">
          <ac:chgData name="Matthew Kolakowski" userId="a6c508e159a8d1c6" providerId="LiveId" clId="{CE48FEB1-3023-48E4-A49B-7604B835AD56}" dt="2023-10-17T12:41:46.736" v="55" actId="20577"/>
          <ac:spMkLst>
            <pc:docMk/>
            <pc:sldMk cId="651443823" sldId="311"/>
            <ac:spMk id="2" creationId="{D63C606D-E560-4820-9C3E-3B881D30AD5A}"/>
          </ac:spMkLst>
        </pc:spChg>
        <pc:spChg chg="add mod">
          <ac:chgData name="Matthew Kolakowski" userId="a6c508e159a8d1c6" providerId="LiveId" clId="{CE48FEB1-3023-48E4-A49B-7604B835AD56}" dt="2023-10-17T13:27:11.634" v="972"/>
          <ac:spMkLst>
            <pc:docMk/>
            <pc:sldMk cId="651443823" sldId="311"/>
            <ac:spMk id="4" creationId="{35072662-5204-9A66-CE93-E794F01F94CF}"/>
          </ac:spMkLst>
        </pc:spChg>
        <pc:spChg chg="add mod">
          <ac:chgData name="Matthew Kolakowski" userId="a6c508e159a8d1c6" providerId="LiveId" clId="{CE48FEB1-3023-48E4-A49B-7604B835AD56}" dt="2023-10-17T12:51:12.877" v="181" actId="20577"/>
          <ac:spMkLst>
            <pc:docMk/>
            <pc:sldMk cId="651443823" sldId="311"/>
            <ac:spMk id="6" creationId="{274FB83A-B27E-8CD4-3818-E49EEAC40258}"/>
          </ac:spMkLst>
        </pc:spChg>
        <pc:graphicFrameChg chg="del mod">
          <ac:chgData name="Matthew Kolakowski" userId="a6c508e159a8d1c6" providerId="LiveId" clId="{CE48FEB1-3023-48E4-A49B-7604B835AD56}" dt="2023-10-17T12:41:54.830" v="56" actId="478"/>
          <ac:graphicFrameMkLst>
            <pc:docMk/>
            <pc:sldMk cId="651443823" sldId="311"/>
            <ac:graphicFrameMk id="5" creationId="{D6E2B9AC-73A3-4B9A-84F6-A0F50427C9AE}"/>
          </ac:graphicFrameMkLst>
        </pc:graphicFrameChg>
      </pc:sldChg>
      <pc:sldChg chg="modSp new mod">
        <pc:chgData name="Matthew Kolakowski" userId="a6c508e159a8d1c6" providerId="LiveId" clId="{CE48FEB1-3023-48E4-A49B-7604B835AD56}" dt="2023-10-17T13:03:56.722" v="919" actId="20577"/>
        <pc:sldMkLst>
          <pc:docMk/>
          <pc:sldMk cId="3672412258" sldId="312"/>
        </pc:sldMkLst>
        <pc:spChg chg="mod">
          <ac:chgData name="Matthew Kolakowski" userId="a6c508e159a8d1c6" providerId="LiveId" clId="{CE48FEB1-3023-48E4-A49B-7604B835AD56}" dt="2023-10-17T12:51:58.729" v="286" actId="20577"/>
          <ac:spMkLst>
            <pc:docMk/>
            <pc:sldMk cId="3672412258" sldId="312"/>
            <ac:spMk id="2" creationId="{9989F720-0CF4-E83B-9061-71B8E0EF9BBD}"/>
          </ac:spMkLst>
        </pc:spChg>
        <pc:spChg chg="mod">
          <ac:chgData name="Matthew Kolakowski" userId="a6c508e159a8d1c6" providerId="LiveId" clId="{CE48FEB1-3023-48E4-A49B-7604B835AD56}" dt="2023-10-17T13:03:56.722" v="919" actId="20577"/>
          <ac:spMkLst>
            <pc:docMk/>
            <pc:sldMk cId="3672412258" sldId="312"/>
            <ac:spMk id="3" creationId="{5CD25CD9-B42E-A359-7964-76575AED6D8E}"/>
          </ac:spMkLst>
        </pc:spChg>
      </pc:sldChg>
      <pc:sldChg chg="addSp modSp add mod">
        <pc:chgData name="Matthew Kolakowski" userId="a6c508e159a8d1c6" providerId="LiveId" clId="{CE48FEB1-3023-48E4-A49B-7604B835AD56}" dt="2023-10-17T16:02:16.230" v="6626" actId="313"/>
        <pc:sldMkLst>
          <pc:docMk/>
          <pc:sldMk cId="2017406638" sldId="313"/>
        </pc:sldMkLst>
        <pc:spChg chg="mod">
          <ac:chgData name="Matthew Kolakowski" userId="a6c508e159a8d1c6" providerId="LiveId" clId="{CE48FEB1-3023-48E4-A49B-7604B835AD56}" dt="2023-10-17T13:04:26.095" v="951" actId="20577"/>
          <ac:spMkLst>
            <pc:docMk/>
            <pc:sldMk cId="2017406638" sldId="313"/>
            <ac:spMk id="2" creationId="{9989F720-0CF4-E83B-9061-71B8E0EF9BBD}"/>
          </ac:spMkLst>
        </pc:spChg>
        <pc:spChg chg="mod">
          <ac:chgData name="Matthew Kolakowski" userId="a6c508e159a8d1c6" providerId="LiveId" clId="{CE48FEB1-3023-48E4-A49B-7604B835AD56}" dt="2023-10-17T16:02:16.230" v="6626" actId="313"/>
          <ac:spMkLst>
            <pc:docMk/>
            <pc:sldMk cId="2017406638" sldId="313"/>
            <ac:spMk id="3" creationId="{5CD25CD9-B42E-A359-7964-76575AED6D8E}"/>
          </ac:spMkLst>
        </pc:spChg>
        <pc:spChg chg="add mod">
          <ac:chgData name="Matthew Kolakowski" userId="a6c508e159a8d1c6" providerId="LiveId" clId="{CE48FEB1-3023-48E4-A49B-7604B835AD56}" dt="2023-10-17T13:29:12.683" v="1108" actId="20577"/>
          <ac:spMkLst>
            <pc:docMk/>
            <pc:sldMk cId="2017406638" sldId="313"/>
            <ac:spMk id="4" creationId="{81D0B804-8652-5641-F3AB-51CCF941B012}"/>
          </ac:spMkLst>
        </pc:spChg>
      </pc:sldChg>
      <pc:sldChg chg="modSp add mod">
        <pc:chgData name="Matthew Kolakowski" userId="a6c508e159a8d1c6" providerId="LiveId" clId="{CE48FEB1-3023-48E4-A49B-7604B835AD56}" dt="2023-10-17T14:03:40.551" v="1477" actId="20577"/>
        <pc:sldMkLst>
          <pc:docMk/>
          <pc:sldMk cId="3583792290" sldId="314"/>
        </pc:sldMkLst>
        <pc:spChg chg="mod">
          <ac:chgData name="Matthew Kolakowski" userId="a6c508e159a8d1c6" providerId="LiveId" clId="{CE48FEB1-3023-48E4-A49B-7604B835AD56}" dt="2023-10-17T13:34:09.377" v="1171" actId="20577"/>
          <ac:spMkLst>
            <pc:docMk/>
            <pc:sldMk cId="3583792290" sldId="314"/>
            <ac:spMk id="2" creationId="{9989F720-0CF4-E83B-9061-71B8E0EF9BBD}"/>
          </ac:spMkLst>
        </pc:spChg>
        <pc:spChg chg="mod">
          <ac:chgData name="Matthew Kolakowski" userId="a6c508e159a8d1c6" providerId="LiveId" clId="{CE48FEB1-3023-48E4-A49B-7604B835AD56}" dt="2023-10-17T13:50:14.042" v="1209" actId="20577"/>
          <ac:spMkLst>
            <pc:docMk/>
            <pc:sldMk cId="3583792290" sldId="314"/>
            <ac:spMk id="3" creationId="{5CD25CD9-B42E-A359-7964-76575AED6D8E}"/>
          </ac:spMkLst>
        </pc:spChg>
        <pc:spChg chg="mod">
          <ac:chgData name="Matthew Kolakowski" userId="a6c508e159a8d1c6" providerId="LiveId" clId="{CE48FEB1-3023-48E4-A49B-7604B835AD56}" dt="2023-10-17T14:03:40.551" v="1477" actId="20577"/>
          <ac:spMkLst>
            <pc:docMk/>
            <pc:sldMk cId="3583792290" sldId="314"/>
            <ac:spMk id="4" creationId="{81D0B804-8652-5641-F3AB-51CCF941B012}"/>
          </ac:spMkLst>
        </pc:spChg>
      </pc:sldChg>
      <pc:sldChg chg="addSp delSp modSp add mod">
        <pc:chgData name="Matthew Kolakowski" userId="a6c508e159a8d1c6" providerId="LiveId" clId="{CE48FEB1-3023-48E4-A49B-7604B835AD56}" dt="2023-10-17T14:37:57.948" v="1817" actId="20577"/>
        <pc:sldMkLst>
          <pc:docMk/>
          <pc:sldMk cId="3767073681" sldId="315"/>
        </pc:sldMkLst>
        <pc:spChg chg="mod">
          <ac:chgData name="Matthew Kolakowski" userId="a6c508e159a8d1c6" providerId="LiveId" clId="{CE48FEB1-3023-48E4-A49B-7604B835AD56}" dt="2023-10-17T13:58:09.250" v="1341" actId="20577"/>
          <ac:spMkLst>
            <pc:docMk/>
            <pc:sldMk cId="3767073681" sldId="315"/>
            <ac:spMk id="2" creationId="{9989F720-0CF4-E83B-9061-71B8E0EF9BBD}"/>
          </ac:spMkLst>
        </pc:spChg>
        <pc:spChg chg="mod">
          <ac:chgData name="Matthew Kolakowski" userId="a6c508e159a8d1c6" providerId="LiveId" clId="{CE48FEB1-3023-48E4-A49B-7604B835AD56}" dt="2023-10-17T14:37:57.948" v="1817" actId="20577"/>
          <ac:spMkLst>
            <pc:docMk/>
            <pc:sldMk cId="3767073681" sldId="315"/>
            <ac:spMk id="3" creationId="{5CD25CD9-B42E-A359-7964-76575AED6D8E}"/>
          </ac:spMkLst>
        </pc:spChg>
        <pc:spChg chg="del mod">
          <ac:chgData name="Matthew Kolakowski" userId="a6c508e159a8d1c6" providerId="LiveId" clId="{CE48FEB1-3023-48E4-A49B-7604B835AD56}" dt="2023-10-17T13:52:59.829" v="1256" actId="478"/>
          <ac:spMkLst>
            <pc:docMk/>
            <pc:sldMk cId="3767073681" sldId="315"/>
            <ac:spMk id="4" creationId="{81D0B804-8652-5641-F3AB-51CCF941B012}"/>
          </ac:spMkLst>
        </pc:spChg>
        <pc:spChg chg="add mod">
          <ac:chgData name="Matthew Kolakowski" userId="a6c508e159a8d1c6" providerId="LiveId" clId="{CE48FEB1-3023-48E4-A49B-7604B835AD56}" dt="2023-10-17T13:54:41.482" v="1280" actId="1076"/>
          <ac:spMkLst>
            <pc:docMk/>
            <pc:sldMk cId="3767073681" sldId="315"/>
            <ac:spMk id="5" creationId="{57BBD3A8-6217-D0AD-DDFF-7EB878E55A5B}"/>
          </ac:spMkLst>
        </pc:spChg>
      </pc:sldChg>
      <pc:sldChg chg="addSp delSp modSp add mod">
        <pc:chgData name="Matthew Kolakowski" userId="a6c508e159a8d1c6" providerId="LiveId" clId="{CE48FEB1-3023-48E4-A49B-7604B835AD56}" dt="2023-10-17T14:16:29.224" v="1551" actId="20577"/>
        <pc:sldMkLst>
          <pc:docMk/>
          <pc:sldMk cId="3259218396" sldId="316"/>
        </pc:sldMkLst>
        <pc:spChg chg="mod">
          <ac:chgData name="Matthew Kolakowski" userId="a6c508e159a8d1c6" providerId="LiveId" clId="{CE48FEB1-3023-48E4-A49B-7604B835AD56}" dt="2023-10-17T14:11:53.772" v="1494" actId="14100"/>
          <ac:spMkLst>
            <pc:docMk/>
            <pc:sldMk cId="3259218396" sldId="316"/>
            <ac:spMk id="2" creationId="{9989F720-0CF4-E83B-9061-71B8E0EF9BBD}"/>
          </ac:spMkLst>
        </pc:spChg>
        <pc:spChg chg="del mod">
          <ac:chgData name="Matthew Kolakowski" userId="a6c508e159a8d1c6" providerId="LiveId" clId="{CE48FEB1-3023-48E4-A49B-7604B835AD56}" dt="2023-10-17T14:11:35.008" v="1490" actId="931"/>
          <ac:spMkLst>
            <pc:docMk/>
            <pc:sldMk cId="3259218396" sldId="316"/>
            <ac:spMk id="3" creationId="{5CD25CD9-B42E-A359-7964-76575AED6D8E}"/>
          </ac:spMkLst>
        </pc:spChg>
        <pc:spChg chg="add del mod">
          <ac:chgData name="Matthew Kolakowski" userId="a6c508e159a8d1c6" providerId="LiveId" clId="{CE48FEB1-3023-48E4-A49B-7604B835AD56}" dt="2023-10-17T14:13:00.238" v="1507"/>
          <ac:spMkLst>
            <pc:docMk/>
            <pc:sldMk cId="3259218396" sldId="316"/>
            <ac:spMk id="7" creationId="{BBEA5481-FC7E-56C6-33C7-E5D5554C16E5}"/>
          </ac:spMkLst>
        </pc:spChg>
        <pc:spChg chg="add mod">
          <ac:chgData name="Matthew Kolakowski" userId="a6c508e159a8d1c6" providerId="LiveId" clId="{CE48FEB1-3023-48E4-A49B-7604B835AD56}" dt="2023-10-17T14:16:29.224" v="1551" actId="20577"/>
          <ac:spMkLst>
            <pc:docMk/>
            <pc:sldMk cId="3259218396" sldId="316"/>
            <ac:spMk id="8" creationId="{4D6AEE3F-F084-6F94-A21E-A697447AF19D}"/>
          </ac:spMkLst>
        </pc:spChg>
        <pc:picChg chg="add mod">
          <ac:chgData name="Matthew Kolakowski" userId="a6c508e159a8d1c6" providerId="LiveId" clId="{CE48FEB1-3023-48E4-A49B-7604B835AD56}" dt="2023-10-17T14:13:43.004" v="1517" actId="14100"/>
          <ac:picMkLst>
            <pc:docMk/>
            <pc:sldMk cId="3259218396" sldId="316"/>
            <ac:picMk id="6" creationId="{8C72BAA2-F22A-7508-5381-59F5E1615D5B}"/>
          </ac:picMkLst>
        </pc:picChg>
      </pc:sldChg>
      <pc:sldChg chg="addSp delSp modSp add del mod">
        <pc:chgData name="Matthew Kolakowski" userId="a6c508e159a8d1c6" providerId="LiveId" clId="{CE48FEB1-3023-48E4-A49B-7604B835AD56}" dt="2023-10-17T14:59:56.830" v="3358" actId="27636"/>
        <pc:sldMkLst>
          <pc:docMk/>
          <pc:sldMk cId="3554267898" sldId="317"/>
        </pc:sldMkLst>
        <pc:spChg chg="mod">
          <ac:chgData name="Matthew Kolakowski" userId="a6c508e159a8d1c6" providerId="LiveId" clId="{CE48FEB1-3023-48E4-A49B-7604B835AD56}" dt="2023-10-17T14:59:56.830" v="3358" actId="27636"/>
          <ac:spMkLst>
            <pc:docMk/>
            <pc:sldMk cId="3554267898" sldId="317"/>
            <ac:spMk id="2" creationId="{9989F720-0CF4-E83B-9061-71B8E0EF9BBD}"/>
          </ac:spMkLst>
        </pc:spChg>
        <pc:spChg chg="add del mod">
          <ac:chgData name="Matthew Kolakowski" userId="a6c508e159a8d1c6" providerId="LiveId" clId="{CE48FEB1-3023-48E4-A49B-7604B835AD56}" dt="2023-10-17T14:29:35.694" v="1577" actId="931"/>
          <ac:spMkLst>
            <pc:docMk/>
            <pc:sldMk cId="3554267898" sldId="317"/>
            <ac:spMk id="4" creationId="{90715287-9E4D-755C-CD0F-928D7D62A5CE}"/>
          </ac:spMkLst>
        </pc:spChg>
        <pc:spChg chg="mod">
          <ac:chgData name="Matthew Kolakowski" userId="a6c508e159a8d1c6" providerId="LiveId" clId="{CE48FEB1-3023-48E4-A49B-7604B835AD56}" dt="2023-10-17T14:39:53.520" v="2089" actId="1076"/>
          <ac:spMkLst>
            <pc:docMk/>
            <pc:sldMk cId="3554267898" sldId="317"/>
            <ac:spMk id="5" creationId="{57BBD3A8-6217-D0AD-DDFF-7EB878E55A5B}"/>
          </ac:spMkLst>
        </pc:spChg>
        <pc:spChg chg="mod">
          <ac:chgData name="Matthew Kolakowski" userId="a6c508e159a8d1c6" providerId="LiveId" clId="{CE48FEB1-3023-48E4-A49B-7604B835AD56}" dt="2023-10-17T14:39:44.655" v="2088" actId="1076"/>
          <ac:spMkLst>
            <pc:docMk/>
            <pc:sldMk cId="3554267898" sldId="317"/>
            <ac:spMk id="8" creationId="{4D6AEE3F-F084-6F94-A21E-A697447AF19D}"/>
          </ac:spMkLst>
        </pc:spChg>
        <pc:picChg chg="del">
          <ac:chgData name="Matthew Kolakowski" userId="a6c508e159a8d1c6" providerId="LiveId" clId="{CE48FEB1-3023-48E4-A49B-7604B835AD56}" dt="2023-10-17T14:29:16.648" v="1576" actId="478"/>
          <ac:picMkLst>
            <pc:docMk/>
            <pc:sldMk cId="3554267898" sldId="317"/>
            <ac:picMk id="6" creationId="{8C72BAA2-F22A-7508-5381-59F5E1615D5B}"/>
          </ac:picMkLst>
        </pc:picChg>
        <pc:picChg chg="add mod">
          <ac:chgData name="Matthew Kolakowski" userId="a6c508e159a8d1c6" providerId="LiveId" clId="{CE48FEB1-3023-48E4-A49B-7604B835AD56}" dt="2023-10-17T14:29:47.122" v="1581" actId="1076"/>
          <ac:picMkLst>
            <pc:docMk/>
            <pc:sldMk cId="3554267898" sldId="317"/>
            <ac:picMk id="9" creationId="{09529395-4140-B568-9302-DA3775A00A33}"/>
          </ac:picMkLst>
        </pc:picChg>
      </pc:sldChg>
      <pc:sldChg chg="addSp delSp modSp add mod">
        <pc:chgData name="Matthew Kolakowski" userId="a6c508e159a8d1c6" providerId="LiveId" clId="{CE48FEB1-3023-48E4-A49B-7604B835AD56}" dt="2023-10-17T15:13:33.563" v="3983" actId="20577"/>
        <pc:sldMkLst>
          <pc:docMk/>
          <pc:sldMk cId="1099513577" sldId="318"/>
        </pc:sldMkLst>
        <pc:spChg chg="mod">
          <ac:chgData name="Matthew Kolakowski" userId="a6c508e159a8d1c6" providerId="LiveId" clId="{CE48FEB1-3023-48E4-A49B-7604B835AD56}" dt="2023-10-17T14:49:59.475" v="2948" actId="27636"/>
          <ac:spMkLst>
            <pc:docMk/>
            <pc:sldMk cId="1099513577" sldId="318"/>
            <ac:spMk id="2" creationId="{9989F720-0CF4-E83B-9061-71B8E0EF9BBD}"/>
          </ac:spMkLst>
        </pc:spChg>
        <pc:spChg chg="add del mod">
          <ac:chgData name="Matthew Kolakowski" userId="a6c508e159a8d1c6" providerId="LiveId" clId="{CE48FEB1-3023-48E4-A49B-7604B835AD56}" dt="2023-10-17T14:44:13.075" v="2672" actId="931"/>
          <ac:spMkLst>
            <pc:docMk/>
            <pc:sldMk cId="1099513577" sldId="318"/>
            <ac:spMk id="4" creationId="{E0E39A6B-0166-7B52-383C-17EB264CF676}"/>
          </ac:spMkLst>
        </pc:spChg>
        <pc:spChg chg="mod">
          <ac:chgData name="Matthew Kolakowski" userId="a6c508e159a8d1c6" providerId="LiveId" clId="{CE48FEB1-3023-48E4-A49B-7604B835AD56}" dt="2023-10-17T15:13:33.563" v="3983" actId="20577"/>
          <ac:spMkLst>
            <pc:docMk/>
            <pc:sldMk cId="1099513577" sldId="318"/>
            <ac:spMk id="5" creationId="{57BBD3A8-6217-D0AD-DDFF-7EB878E55A5B}"/>
          </ac:spMkLst>
        </pc:spChg>
        <pc:spChg chg="mod">
          <ac:chgData name="Matthew Kolakowski" userId="a6c508e159a8d1c6" providerId="LiveId" clId="{CE48FEB1-3023-48E4-A49B-7604B835AD56}" dt="2023-10-17T14:46:48.281" v="2837" actId="113"/>
          <ac:spMkLst>
            <pc:docMk/>
            <pc:sldMk cId="1099513577" sldId="318"/>
            <ac:spMk id="8" creationId="{4D6AEE3F-F084-6F94-A21E-A697447AF19D}"/>
          </ac:spMkLst>
        </pc:spChg>
        <pc:picChg chg="add mod">
          <ac:chgData name="Matthew Kolakowski" userId="a6c508e159a8d1c6" providerId="LiveId" clId="{CE48FEB1-3023-48E4-A49B-7604B835AD56}" dt="2023-10-17T14:44:50.073" v="2676" actId="1076"/>
          <ac:picMkLst>
            <pc:docMk/>
            <pc:sldMk cId="1099513577" sldId="318"/>
            <ac:picMk id="7" creationId="{1E9F13D3-8D68-5AED-F867-DF5DC894F5B3}"/>
          </ac:picMkLst>
        </pc:picChg>
        <pc:picChg chg="del">
          <ac:chgData name="Matthew Kolakowski" userId="a6c508e159a8d1c6" providerId="LiveId" clId="{CE48FEB1-3023-48E4-A49B-7604B835AD56}" dt="2023-10-17T14:40:25.760" v="2138" actId="478"/>
          <ac:picMkLst>
            <pc:docMk/>
            <pc:sldMk cId="1099513577" sldId="318"/>
            <ac:picMk id="9" creationId="{09529395-4140-B568-9302-DA3775A00A33}"/>
          </ac:picMkLst>
        </pc:picChg>
      </pc:sldChg>
      <pc:sldChg chg="modSp add mod">
        <pc:chgData name="Matthew Kolakowski" userId="a6c508e159a8d1c6" providerId="LiveId" clId="{CE48FEB1-3023-48E4-A49B-7604B835AD56}" dt="2023-10-17T14:59:50.111" v="3356" actId="1076"/>
        <pc:sldMkLst>
          <pc:docMk/>
          <pc:sldMk cId="784115721" sldId="319"/>
        </pc:sldMkLst>
        <pc:spChg chg="mod">
          <ac:chgData name="Matthew Kolakowski" userId="a6c508e159a8d1c6" providerId="LiveId" clId="{CE48FEB1-3023-48E4-A49B-7604B835AD56}" dt="2023-10-17T14:49:51.832" v="2946" actId="27636"/>
          <ac:spMkLst>
            <pc:docMk/>
            <pc:sldMk cId="784115721" sldId="319"/>
            <ac:spMk id="2" creationId="{9989F720-0CF4-E83B-9061-71B8E0EF9BBD}"/>
          </ac:spMkLst>
        </pc:spChg>
        <pc:spChg chg="mod">
          <ac:chgData name="Matthew Kolakowski" userId="a6c508e159a8d1c6" providerId="LiveId" clId="{CE48FEB1-3023-48E4-A49B-7604B835AD56}" dt="2023-10-17T14:59:50.111" v="3356" actId="1076"/>
          <ac:spMkLst>
            <pc:docMk/>
            <pc:sldMk cId="784115721" sldId="319"/>
            <ac:spMk id="8" creationId="{4D6AEE3F-F084-6F94-A21E-A697447AF19D}"/>
          </ac:spMkLst>
        </pc:spChg>
        <pc:picChg chg="mod">
          <ac:chgData name="Matthew Kolakowski" userId="a6c508e159a8d1c6" providerId="LiveId" clId="{CE48FEB1-3023-48E4-A49B-7604B835AD56}" dt="2023-10-17T14:52:37.403" v="2977" actId="14100"/>
          <ac:picMkLst>
            <pc:docMk/>
            <pc:sldMk cId="784115721" sldId="319"/>
            <ac:picMk id="7" creationId="{1E9F13D3-8D68-5AED-F867-DF5DC894F5B3}"/>
          </ac:picMkLst>
        </pc:picChg>
      </pc:sldChg>
      <pc:sldChg chg="addSp delSp modSp add mod">
        <pc:chgData name="Matthew Kolakowski" userId="a6c508e159a8d1c6" providerId="LiveId" clId="{CE48FEB1-3023-48E4-A49B-7604B835AD56}" dt="2023-10-17T14:59:38.295" v="3354" actId="12"/>
        <pc:sldMkLst>
          <pc:docMk/>
          <pc:sldMk cId="2482356338" sldId="320"/>
        </pc:sldMkLst>
        <pc:spChg chg="mod">
          <ac:chgData name="Matthew Kolakowski" userId="a6c508e159a8d1c6" providerId="LiveId" clId="{CE48FEB1-3023-48E4-A49B-7604B835AD56}" dt="2023-10-17T14:50:28.049" v="2968" actId="20577"/>
          <ac:spMkLst>
            <pc:docMk/>
            <pc:sldMk cId="2482356338" sldId="320"/>
            <ac:spMk id="2" creationId="{9989F720-0CF4-E83B-9061-71B8E0EF9BBD}"/>
          </ac:spMkLst>
        </pc:spChg>
        <pc:spChg chg="add del mod">
          <ac:chgData name="Matthew Kolakowski" userId="a6c508e159a8d1c6" providerId="LiveId" clId="{CE48FEB1-3023-48E4-A49B-7604B835AD56}" dt="2023-10-17T14:52:16.238" v="2971" actId="931"/>
          <ac:spMkLst>
            <pc:docMk/>
            <pc:sldMk cId="2482356338" sldId="320"/>
            <ac:spMk id="4" creationId="{1B85EC7F-C449-7E3D-84E9-00DC8AB1F14F}"/>
          </ac:spMkLst>
        </pc:spChg>
        <pc:spChg chg="mod">
          <ac:chgData name="Matthew Kolakowski" userId="a6c508e159a8d1c6" providerId="LiveId" clId="{CE48FEB1-3023-48E4-A49B-7604B835AD56}" dt="2023-10-17T14:59:38.295" v="3354" actId="12"/>
          <ac:spMkLst>
            <pc:docMk/>
            <pc:sldMk cId="2482356338" sldId="320"/>
            <ac:spMk id="8" creationId="{4D6AEE3F-F084-6F94-A21E-A697447AF19D}"/>
          </ac:spMkLst>
        </pc:spChg>
        <pc:picChg chg="del mod">
          <ac:chgData name="Matthew Kolakowski" userId="a6c508e159a8d1c6" providerId="LiveId" clId="{CE48FEB1-3023-48E4-A49B-7604B835AD56}" dt="2023-10-17T14:50:30.832" v="2970" actId="478"/>
          <ac:picMkLst>
            <pc:docMk/>
            <pc:sldMk cId="2482356338" sldId="320"/>
            <ac:picMk id="7" creationId="{1E9F13D3-8D68-5AED-F867-DF5DC894F5B3}"/>
          </ac:picMkLst>
        </pc:picChg>
        <pc:picChg chg="add mod">
          <ac:chgData name="Matthew Kolakowski" userId="a6c508e159a8d1c6" providerId="LiveId" clId="{CE48FEB1-3023-48E4-A49B-7604B835AD56}" dt="2023-10-17T14:52:24.670" v="2973" actId="14100"/>
          <ac:picMkLst>
            <pc:docMk/>
            <pc:sldMk cId="2482356338" sldId="320"/>
            <ac:picMk id="9" creationId="{1A224414-F792-5B8B-6BED-FD465EA56A69}"/>
          </ac:picMkLst>
        </pc:picChg>
      </pc:sldChg>
      <pc:sldChg chg="addSp delSp modSp add mod">
        <pc:chgData name="Matthew Kolakowski" userId="a6c508e159a8d1c6" providerId="LiveId" clId="{CE48FEB1-3023-48E4-A49B-7604B835AD56}" dt="2023-10-17T14:58:59.692" v="3331" actId="27636"/>
        <pc:sldMkLst>
          <pc:docMk/>
          <pc:sldMk cId="3730747465" sldId="321"/>
        </pc:sldMkLst>
        <pc:spChg chg="mod">
          <ac:chgData name="Matthew Kolakowski" userId="a6c508e159a8d1c6" providerId="LiveId" clId="{CE48FEB1-3023-48E4-A49B-7604B835AD56}" dt="2023-10-17T14:56:38.784" v="3128" actId="404"/>
          <ac:spMkLst>
            <pc:docMk/>
            <pc:sldMk cId="3730747465" sldId="321"/>
            <ac:spMk id="2" creationId="{9989F720-0CF4-E83B-9061-71B8E0EF9BBD}"/>
          </ac:spMkLst>
        </pc:spChg>
        <pc:spChg chg="add mod">
          <ac:chgData name="Matthew Kolakowski" userId="a6c508e159a8d1c6" providerId="LiveId" clId="{CE48FEB1-3023-48E4-A49B-7604B835AD56}" dt="2023-10-17T14:58:59.692" v="3331" actId="27636"/>
          <ac:spMkLst>
            <pc:docMk/>
            <pc:sldMk cId="3730747465" sldId="321"/>
            <ac:spMk id="4" creationId="{A206A002-93EF-09A1-0C85-7C1C61D4858D}"/>
          </ac:spMkLst>
        </pc:spChg>
        <pc:spChg chg="del">
          <ac:chgData name="Matthew Kolakowski" userId="a6c508e159a8d1c6" providerId="LiveId" clId="{CE48FEB1-3023-48E4-A49B-7604B835AD56}" dt="2023-10-17T14:56:51.074" v="3130" actId="478"/>
          <ac:spMkLst>
            <pc:docMk/>
            <pc:sldMk cId="3730747465" sldId="321"/>
            <ac:spMk id="8" creationId="{4D6AEE3F-F084-6F94-A21E-A697447AF19D}"/>
          </ac:spMkLst>
        </pc:spChg>
        <pc:picChg chg="del">
          <ac:chgData name="Matthew Kolakowski" userId="a6c508e159a8d1c6" providerId="LiveId" clId="{CE48FEB1-3023-48E4-A49B-7604B835AD56}" dt="2023-10-17T14:56:41.150" v="3129" actId="478"/>
          <ac:picMkLst>
            <pc:docMk/>
            <pc:sldMk cId="3730747465" sldId="321"/>
            <ac:picMk id="9" creationId="{1A224414-F792-5B8B-6BED-FD465EA56A69}"/>
          </ac:picMkLst>
        </pc:picChg>
      </pc:sldChg>
      <pc:sldChg chg="addSp delSp modSp add mod">
        <pc:chgData name="Matthew Kolakowski" userId="a6c508e159a8d1c6" providerId="LiveId" clId="{CE48FEB1-3023-48E4-A49B-7604B835AD56}" dt="2023-10-17T15:21:39.109" v="4850" actId="20577"/>
        <pc:sldMkLst>
          <pc:docMk/>
          <pc:sldMk cId="818633786" sldId="322"/>
        </pc:sldMkLst>
        <pc:spChg chg="mod">
          <ac:chgData name="Matthew Kolakowski" userId="a6c508e159a8d1c6" providerId="LiveId" clId="{CE48FEB1-3023-48E4-A49B-7604B835AD56}" dt="2023-10-17T15:18:31.994" v="4435" actId="20577"/>
          <ac:spMkLst>
            <pc:docMk/>
            <pc:sldMk cId="818633786" sldId="322"/>
            <ac:spMk id="2" creationId="{9989F720-0CF4-E83B-9061-71B8E0EF9BBD}"/>
          </ac:spMkLst>
        </pc:spChg>
        <pc:spChg chg="add mod">
          <ac:chgData name="Matthew Kolakowski" userId="a6c508e159a8d1c6" providerId="LiveId" clId="{CE48FEB1-3023-48E4-A49B-7604B835AD56}" dt="2023-10-17T15:06:47.919" v="3816" actId="20577"/>
          <ac:spMkLst>
            <pc:docMk/>
            <pc:sldMk cId="818633786" sldId="322"/>
            <ac:spMk id="3" creationId="{9ABF8F88-5B46-A2D0-D8E4-989A34A897D8}"/>
          </ac:spMkLst>
        </pc:spChg>
        <pc:spChg chg="mod">
          <ac:chgData name="Matthew Kolakowski" userId="a6c508e159a8d1c6" providerId="LiveId" clId="{CE48FEB1-3023-48E4-A49B-7604B835AD56}" dt="2023-10-17T15:21:39.109" v="4850" actId="20577"/>
          <ac:spMkLst>
            <pc:docMk/>
            <pc:sldMk cId="818633786" sldId="322"/>
            <ac:spMk id="4" creationId="{A206A002-93EF-09A1-0C85-7C1C61D4858D}"/>
          </ac:spMkLst>
        </pc:spChg>
        <pc:spChg chg="del">
          <ac:chgData name="Matthew Kolakowski" userId="a6c508e159a8d1c6" providerId="LiveId" clId="{CE48FEB1-3023-48E4-A49B-7604B835AD56}" dt="2023-10-17T15:02:26.538" v="3424" actId="478"/>
          <ac:spMkLst>
            <pc:docMk/>
            <pc:sldMk cId="818633786" sldId="322"/>
            <ac:spMk id="5" creationId="{57BBD3A8-6217-D0AD-DDFF-7EB878E55A5B}"/>
          </ac:spMkLst>
        </pc:spChg>
      </pc:sldChg>
      <pc:sldChg chg="modSp add mod">
        <pc:chgData name="Matthew Kolakowski" userId="a6c508e159a8d1c6" providerId="LiveId" clId="{CE48FEB1-3023-48E4-A49B-7604B835AD56}" dt="2023-10-17T15:24:15.413" v="5182" actId="20577"/>
        <pc:sldMkLst>
          <pc:docMk/>
          <pc:sldMk cId="1629052003" sldId="323"/>
        </pc:sldMkLst>
        <pc:spChg chg="mod">
          <ac:chgData name="Matthew Kolakowski" userId="a6c508e159a8d1c6" providerId="LiveId" clId="{CE48FEB1-3023-48E4-A49B-7604B835AD56}" dt="2023-10-17T15:19:01.986" v="4504" actId="20577"/>
          <ac:spMkLst>
            <pc:docMk/>
            <pc:sldMk cId="1629052003" sldId="323"/>
            <ac:spMk id="2" creationId="{9989F720-0CF4-E83B-9061-71B8E0EF9BBD}"/>
          </ac:spMkLst>
        </pc:spChg>
        <pc:spChg chg="mod">
          <ac:chgData name="Matthew Kolakowski" userId="a6c508e159a8d1c6" providerId="LiveId" clId="{CE48FEB1-3023-48E4-A49B-7604B835AD56}" dt="2023-10-17T15:23:57.201" v="5109" actId="20577"/>
          <ac:spMkLst>
            <pc:docMk/>
            <pc:sldMk cId="1629052003" sldId="323"/>
            <ac:spMk id="3" creationId="{9ABF8F88-5B46-A2D0-D8E4-989A34A897D8}"/>
          </ac:spMkLst>
        </pc:spChg>
        <pc:spChg chg="mod">
          <ac:chgData name="Matthew Kolakowski" userId="a6c508e159a8d1c6" providerId="LiveId" clId="{CE48FEB1-3023-48E4-A49B-7604B835AD56}" dt="2023-10-17T15:24:15.413" v="5182" actId="20577"/>
          <ac:spMkLst>
            <pc:docMk/>
            <pc:sldMk cId="1629052003" sldId="323"/>
            <ac:spMk id="4" creationId="{A206A002-93EF-09A1-0C85-7C1C61D4858D}"/>
          </ac:spMkLst>
        </pc:spChg>
      </pc:sldChg>
      <pc:sldChg chg="modSp add mod">
        <pc:chgData name="Matthew Kolakowski" userId="a6c508e159a8d1c6" providerId="LiveId" clId="{CE48FEB1-3023-48E4-A49B-7604B835AD56}" dt="2023-10-17T15:40:32.382" v="6532" actId="27636"/>
        <pc:sldMkLst>
          <pc:docMk/>
          <pc:sldMk cId="3987734974" sldId="324"/>
        </pc:sldMkLst>
        <pc:spChg chg="mod">
          <ac:chgData name="Matthew Kolakowski" userId="a6c508e159a8d1c6" providerId="LiveId" clId="{CE48FEB1-3023-48E4-A49B-7604B835AD56}" dt="2023-10-17T15:25:31.494" v="5260" actId="404"/>
          <ac:spMkLst>
            <pc:docMk/>
            <pc:sldMk cId="3987734974" sldId="324"/>
            <ac:spMk id="2" creationId="{9989F720-0CF4-E83B-9061-71B8E0EF9BBD}"/>
          </ac:spMkLst>
        </pc:spChg>
        <pc:spChg chg="mod">
          <ac:chgData name="Matthew Kolakowski" userId="a6c508e159a8d1c6" providerId="LiveId" clId="{CE48FEB1-3023-48E4-A49B-7604B835AD56}" dt="2023-10-17T15:26:04.598" v="5273" actId="20577"/>
          <ac:spMkLst>
            <pc:docMk/>
            <pc:sldMk cId="3987734974" sldId="324"/>
            <ac:spMk id="3" creationId="{9ABF8F88-5B46-A2D0-D8E4-989A34A897D8}"/>
          </ac:spMkLst>
        </pc:spChg>
        <pc:spChg chg="mod">
          <ac:chgData name="Matthew Kolakowski" userId="a6c508e159a8d1c6" providerId="LiveId" clId="{CE48FEB1-3023-48E4-A49B-7604B835AD56}" dt="2023-10-17T15:40:32.382" v="6532" actId="27636"/>
          <ac:spMkLst>
            <pc:docMk/>
            <pc:sldMk cId="3987734974" sldId="324"/>
            <ac:spMk id="4" creationId="{A206A002-93EF-09A1-0C85-7C1C61D4858D}"/>
          </ac:spMkLst>
        </pc:spChg>
      </pc:sldChg>
      <pc:sldChg chg="delSp modSp add mod">
        <pc:chgData name="Matthew Kolakowski" userId="a6c508e159a8d1c6" providerId="LiveId" clId="{CE48FEB1-3023-48E4-A49B-7604B835AD56}" dt="2023-10-17T15:41:24.784" v="6623" actId="20577"/>
        <pc:sldMkLst>
          <pc:docMk/>
          <pc:sldMk cId="1606457134" sldId="325"/>
        </pc:sldMkLst>
        <pc:spChg chg="mod">
          <ac:chgData name="Matthew Kolakowski" userId="a6c508e159a8d1c6" providerId="LiveId" clId="{CE48FEB1-3023-48E4-A49B-7604B835AD56}" dt="2023-10-17T15:40:54.837" v="6563" actId="20577"/>
          <ac:spMkLst>
            <pc:docMk/>
            <pc:sldMk cId="1606457134" sldId="325"/>
            <ac:spMk id="2" creationId="{9989F720-0CF4-E83B-9061-71B8E0EF9BBD}"/>
          </ac:spMkLst>
        </pc:spChg>
        <pc:spChg chg="del">
          <ac:chgData name="Matthew Kolakowski" userId="a6c508e159a8d1c6" providerId="LiveId" clId="{CE48FEB1-3023-48E4-A49B-7604B835AD56}" dt="2023-10-17T15:40:58.556" v="6564" actId="478"/>
          <ac:spMkLst>
            <pc:docMk/>
            <pc:sldMk cId="1606457134" sldId="325"/>
            <ac:spMk id="3" creationId="{9ABF8F88-5B46-A2D0-D8E4-989A34A897D8}"/>
          </ac:spMkLst>
        </pc:spChg>
        <pc:spChg chg="mod">
          <ac:chgData name="Matthew Kolakowski" userId="a6c508e159a8d1c6" providerId="LiveId" clId="{CE48FEB1-3023-48E4-A49B-7604B835AD56}" dt="2023-10-17T15:41:24.784" v="6623" actId="20577"/>
          <ac:spMkLst>
            <pc:docMk/>
            <pc:sldMk cId="1606457134" sldId="325"/>
            <ac:spMk id="4" creationId="{A206A002-93EF-09A1-0C85-7C1C61D4858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10/17/2023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hyperlink" Target="https://www.linkedin.com/in/datascientistmk84" TargetMode="Externa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towardsdatascience.com/whats-the-hidden-cost-of-a-forecast-accuracy-metric-64ee0b86ce25"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towardsdatascience.com/whats-the-hidden-cost-of-a-forecast-accuracy-metric-64ee0b86ce2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towardsdatascience.com/whats-the-hidden-cost-of-a-forecast-accuracy-metric-64ee0b86ce25"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nixtla.github.io/statsforecast/docs/tutorials/conformalprediction.html" TargetMode="External"/><Relationship Id="rId2" Type="http://schemas.openxmlformats.org/officeDocument/2006/relationships/hyperlink" Target="https://github.com/MatthewK84/MattConformalPrediction/blob/main/Conformal_Prediction.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amazon.com/Thinking-Fast-Slow-Daniel-Kahneman/dp/0374533555"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valeman/awesome-conformal-predic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mazon.com/Thinking-Fast-Slow-Daniel-Kahneman/dp/037453355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fep.netlify.app/sec-judgment" TargetMode="External"/><Relationship Id="rId2" Type="http://schemas.openxmlformats.org/officeDocument/2006/relationships/hyperlink" Target="https://www.amazon.com/Thinking-Fast-Slow-Daniel-Kahneman/dp/0374533555"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hyperlink" Target="https://valeman.medium.com/conformal-prediction-forecasting-with-nixtlas-statsforecast-cc39b9e30b36"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valeman.medium.com/conformal-prediction-forecasting-with-nixtlas-statsforecast-cc39b9e30b36"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valeman.medium.com/conformal-prediction-forecasting-with-nixtlas-statsforecast-cc39b9e30b36"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s://valeman.medium.com/conformal-prediction-forecasting-with-nixtlas-statsforecast-cc39b9e30b3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log.arkieva.com/two-sides-of-the-mape-coin/#:~:text=MAPE%20does%20not%20provide%20a,more%20important%20than%20the%20other" TargetMode="External"/><Relationship Id="rId2" Type="http://schemas.openxmlformats.org/officeDocument/2006/relationships/hyperlink" Target="https://towardsdatascience.com/whats-the-hidden-cost-of-a-forecast-accuracy-metric-64ee0b86ce25" TargetMode="External"/><Relationship Id="rId1" Type="http://schemas.openxmlformats.org/officeDocument/2006/relationships/slideLayout" Target="../slideLayouts/slideLayout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3200" dirty="0"/>
              <a:t>Conformal Prediction Intervals: Empowering Executives for Informed Decisions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fontScale="92500" lnSpcReduction="20000"/>
          </a:bodyPr>
          <a:lstStyle/>
          <a:p>
            <a:pPr algn="l"/>
            <a:r>
              <a:rPr lang="en-US" sz="1800" dirty="0">
                <a:solidFill>
                  <a:srgbClr val="FC05CB"/>
                </a:solidFill>
              </a:rPr>
              <a:t>Matthew Kolakowski, Ph.D.</a:t>
            </a:r>
          </a:p>
          <a:p>
            <a:pPr algn="l"/>
            <a:r>
              <a:rPr lang="en-US" sz="1800" dirty="0">
                <a:solidFill>
                  <a:srgbClr val="FC05CB"/>
                </a:solidFill>
              </a:rPr>
              <a:t>LinkedIn: </a:t>
            </a:r>
            <a:r>
              <a:rPr lang="en-US" sz="1800" dirty="0">
                <a:solidFill>
                  <a:srgbClr val="FC05CB"/>
                </a:solidFill>
                <a:hlinkClick r:id="rId5"/>
              </a:rPr>
              <a:t>https://www.linkedin.com/in/datascientistmk84</a:t>
            </a:r>
            <a:r>
              <a:rPr lang="en-US" sz="1800" dirty="0">
                <a:solidFill>
                  <a:srgbClr val="FC05CB"/>
                </a:solidFill>
              </a:rPr>
              <a:t> </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a:xfrm>
            <a:off x="913795" y="609600"/>
            <a:ext cx="10353762" cy="614501"/>
          </a:xfrm>
        </p:spPr>
        <p:txBody>
          <a:bodyPr>
            <a:normAutofit fontScale="90000"/>
          </a:bodyPr>
          <a:lstStyle/>
          <a:p>
            <a:r>
              <a:rPr lang="en-US" dirty="0"/>
              <a:t>What Did The Author Find?</a:t>
            </a:r>
          </a:p>
        </p:txBody>
      </p:sp>
      <p:sp>
        <p:nvSpPr>
          <p:cNvPr id="5" name="TextBox 4">
            <a:extLst>
              <a:ext uri="{FF2B5EF4-FFF2-40B4-BE49-F238E27FC236}">
                <a16:creationId xmlns:a16="http://schemas.microsoft.com/office/drawing/2014/main" id="{57BBD3A8-6217-D0AD-DDFF-7EB878E55A5B}"/>
              </a:ext>
            </a:extLst>
          </p:cNvPr>
          <p:cNvSpPr txBox="1"/>
          <p:nvPr/>
        </p:nvSpPr>
        <p:spPr>
          <a:xfrm>
            <a:off x="1231640" y="5854864"/>
            <a:ext cx="10761695" cy="646331"/>
          </a:xfrm>
          <a:prstGeom prst="rect">
            <a:avLst/>
          </a:prstGeom>
          <a:noFill/>
        </p:spPr>
        <p:txBody>
          <a:bodyPr wrap="square" rtlCol="0">
            <a:spAutoFit/>
          </a:bodyPr>
          <a:lstStyle/>
          <a:p>
            <a:r>
              <a:rPr lang="en-US" dirty="0"/>
              <a:t>Reference: What’s the hidden cost of a forecast accuracy metric? - Insights from the M5-competition. Link: </a:t>
            </a:r>
            <a:r>
              <a:rPr lang="en-US" dirty="0">
                <a:hlinkClick r:id="rId2"/>
              </a:rPr>
              <a:t>https://towardsdatascience.com/whats-the-hidden-cost-of-a-forecast-accuracy-metric-64ee0b86ce25</a:t>
            </a:r>
            <a:r>
              <a:rPr lang="en-US" dirty="0"/>
              <a:t>  </a:t>
            </a:r>
          </a:p>
        </p:txBody>
      </p:sp>
      <p:sp>
        <p:nvSpPr>
          <p:cNvPr id="8" name="TextBox 7">
            <a:extLst>
              <a:ext uri="{FF2B5EF4-FFF2-40B4-BE49-F238E27FC236}">
                <a16:creationId xmlns:a16="http://schemas.microsoft.com/office/drawing/2014/main" id="{4D6AEE3F-F084-6F94-A21E-A697447AF19D}"/>
              </a:ext>
            </a:extLst>
          </p:cNvPr>
          <p:cNvSpPr txBox="1"/>
          <p:nvPr/>
        </p:nvSpPr>
        <p:spPr>
          <a:xfrm>
            <a:off x="1231640" y="1289831"/>
            <a:ext cx="2341984"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MAPE, often acknowledged as the most used forecasting metric, is the worst metric in this context, having a negligible to weak correlation to costs. </a:t>
            </a:r>
          </a:p>
          <a:p>
            <a:endParaRPr lang="en-US" dirty="0"/>
          </a:p>
        </p:txBody>
      </p:sp>
      <p:pic>
        <p:nvPicPr>
          <p:cNvPr id="7" name="Content Placeholder 6" descr="A screenshot of a test&#10;&#10;Description automatically generated">
            <a:extLst>
              <a:ext uri="{FF2B5EF4-FFF2-40B4-BE49-F238E27FC236}">
                <a16:creationId xmlns:a16="http://schemas.microsoft.com/office/drawing/2014/main" id="{1E9F13D3-8D68-5AED-F867-DF5DC894F5B3}"/>
              </a:ext>
            </a:extLst>
          </p:cNvPr>
          <p:cNvPicPr>
            <a:picLocks noGrp="1" noChangeAspect="1"/>
          </p:cNvPicPr>
          <p:nvPr>
            <p:ph idx="1"/>
          </p:nvPr>
        </p:nvPicPr>
        <p:blipFill>
          <a:blip r:embed="rId3"/>
          <a:stretch>
            <a:fillRect/>
          </a:stretch>
        </p:blipFill>
        <p:spPr>
          <a:xfrm>
            <a:off x="3848904" y="1262808"/>
            <a:ext cx="5155138" cy="4538832"/>
          </a:xfrm>
        </p:spPr>
      </p:pic>
    </p:spTree>
    <p:extLst>
      <p:ext uri="{BB962C8B-B14F-4D97-AF65-F5344CB8AC3E}">
        <p14:creationId xmlns:p14="http://schemas.microsoft.com/office/powerpoint/2010/main" val="784115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a:xfrm>
            <a:off x="913795" y="609600"/>
            <a:ext cx="10353762" cy="644012"/>
          </a:xfrm>
        </p:spPr>
        <p:txBody>
          <a:bodyPr>
            <a:normAutofit fontScale="90000"/>
          </a:bodyPr>
          <a:lstStyle/>
          <a:p>
            <a:r>
              <a:rPr lang="en-US" dirty="0"/>
              <a:t>Show Me the Money!</a:t>
            </a:r>
          </a:p>
        </p:txBody>
      </p:sp>
      <p:sp>
        <p:nvSpPr>
          <p:cNvPr id="5" name="TextBox 4">
            <a:extLst>
              <a:ext uri="{FF2B5EF4-FFF2-40B4-BE49-F238E27FC236}">
                <a16:creationId xmlns:a16="http://schemas.microsoft.com/office/drawing/2014/main" id="{57BBD3A8-6217-D0AD-DDFF-7EB878E55A5B}"/>
              </a:ext>
            </a:extLst>
          </p:cNvPr>
          <p:cNvSpPr txBox="1"/>
          <p:nvPr/>
        </p:nvSpPr>
        <p:spPr>
          <a:xfrm>
            <a:off x="1231640" y="5854864"/>
            <a:ext cx="10761695" cy="646331"/>
          </a:xfrm>
          <a:prstGeom prst="rect">
            <a:avLst/>
          </a:prstGeom>
          <a:noFill/>
        </p:spPr>
        <p:txBody>
          <a:bodyPr wrap="square" rtlCol="0">
            <a:spAutoFit/>
          </a:bodyPr>
          <a:lstStyle/>
          <a:p>
            <a:r>
              <a:rPr lang="en-US" dirty="0"/>
              <a:t>Reference: What’s the hidden cost of a forecast accuracy metric? - Insights from the M5-competition. Link: </a:t>
            </a:r>
            <a:r>
              <a:rPr lang="en-US" dirty="0">
                <a:hlinkClick r:id="rId2"/>
              </a:rPr>
              <a:t>https://towardsdatascience.com/whats-the-hidden-cost-of-a-forecast-accuracy-metric-64ee0b86ce25</a:t>
            </a:r>
            <a:r>
              <a:rPr lang="en-US" dirty="0"/>
              <a:t>  </a:t>
            </a:r>
          </a:p>
        </p:txBody>
      </p:sp>
      <p:sp>
        <p:nvSpPr>
          <p:cNvPr id="8" name="TextBox 7">
            <a:extLst>
              <a:ext uri="{FF2B5EF4-FFF2-40B4-BE49-F238E27FC236}">
                <a16:creationId xmlns:a16="http://schemas.microsoft.com/office/drawing/2014/main" id="{4D6AEE3F-F084-6F94-A21E-A697447AF19D}"/>
              </a:ext>
            </a:extLst>
          </p:cNvPr>
          <p:cNvSpPr txBox="1"/>
          <p:nvPr/>
        </p:nvSpPr>
        <p:spPr>
          <a:xfrm>
            <a:off x="1007706" y="1253612"/>
            <a:ext cx="2341984"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t>MAPE-selected forecasts are more expensive than any other metric with an average value of respectively $35k and $30k.</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Our forecast period includes $2.88 million in sales, representing 0.00052% of Walmart’s 2020 annual revenue of $138.34 billion. </a:t>
            </a:r>
          </a:p>
        </p:txBody>
      </p:sp>
      <p:pic>
        <p:nvPicPr>
          <p:cNvPr id="9" name="Content Placeholder 8" descr="A graph showing a number of red boxes&#10;&#10;Description automatically generated">
            <a:extLst>
              <a:ext uri="{FF2B5EF4-FFF2-40B4-BE49-F238E27FC236}">
                <a16:creationId xmlns:a16="http://schemas.microsoft.com/office/drawing/2014/main" id="{1A224414-F792-5B8B-6BED-FD465EA56A69}"/>
              </a:ext>
            </a:extLst>
          </p:cNvPr>
          <p:cNvPicPr>
            <a:picLocks noGrp="1" noChangeAspect="1"/>
          </p:cNvPicPr>
          <p:nvPr>
            <p:ph idx="1"/>
          </p:nvPr>
        </p:nvPicPr>
        <p:blipFill>
          <a:blip r:embed="rId3"/>
          <a:stretch>
            <a:fillRect/>
          </a:stretch>
        </p:blipFill>
        <p:spPr>
          <a:xfrm>
            <a:off x="3594617" y="1292381"/>
            <a:ext cx="6967636" cy="4288294"/>
          </a:xfrm>
        </p:spPr>
      </p:pic>
    </p:spTree>
    <p:extLst>
      <p:ext uri="{BB962C8B-B14F-4D97-AF65-F5344CB8AC3E}">
        <p14:creationId xmlns:p14="http://schemas.microsoft.com/office/powerpoint/2010/main" val="2482356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a:xfrm>
            <a:off x="913795" y="609600"/>
            <a:ext cx="10353762" cy="644012"/>
          </a:xfrm>
        </p:spPr>
        <p:txBody>
          <a:bodyPr>
            <a:noAutofit/>
          </a:bodyPr>
          <a:lstStyle/>
          <a:p>
            <a:r>
              <a:rPr lang="en-US" sz="3200" dirty="0"/>
              <a:t>Summary of Potential Costs of Suboptimal Forecasting Metrics</a:t>
            </a:r>
          </a:p>
        </p:txBody>
      </p:sp>
      <p:sp>
        <p:nvSpPr>
          <p:cNvPr id="5" name="TextBox 4">
            <a:extLst>
              <a:ext uri="{FF2B5EF4-FFF2-40B4-BE49-F238E27FC236}">
                <a16:creationId xmlns:a16="http://schemas.microsoft.com/office/drawing/2014/main" id="{57BBD3A8-6217-D0AD-DDFF-7EB878E55A5B}"/>
              </a:ext>
            </a:extLst>
          </p:cNvPr>
          <p:cNvSpPr txBox="1"/>
          <p:nvPr/>
        </p:nvSpPr>
        <p:spPr>
          <a:xfrm>
            <a:off x="1231640" y="5854864"/>
            <a:ext cx="10761695" cy="646331"/>
          </a:xfrm>
          <a:prstGeom prst="rect">
            <a:avLst/>
          </a:prstGeom>
          <a:noFill/>
        </p:spPr>
        <p:txBody>
          <a:bodyPr wrap="square" rtlCol="0">
            <a:spAutoFit/>
          </a:bodyPr>
          <a:lstStyle/>
          <a:p>
            <a:r>
              <a:rPr lang="en-US" dirty="0"/>
              <a:t>Reference: What’s the hidden cost of a forecast accuracy metric? - Insights from the M5-competition. Link: </a:t>
            </a:r>
            <a:r>
              <a:rPr lang="en-US" dirty="0">
                <a:hlinkClick r:id="rId2"/>
              </a:rPr>
              <a:t>https://towardsdatascience.com/whats-the-hidden-cost-of-a-forecast-accuracy-metric-64ee0b86ce25</a:t>
            </a:r>
            <a:r>
              <a:rPr lang="en-US" dirty="0"/>
              <a:t>  </a:t>
            </a:r>
          </a:p>
        </p:txBody>
      </p:sp>
      <p:sp>
        <p:nvSpPr>
          <p:cNvPr id="4" name="Content Placeholder 3">
            <a:extLst>
              <a:ext uri="{FF2B5EF4-FFF2-40B4-BE49-F238E27FC236}">
                <a16:creationId xmlns:a16="http://schemas.microsoft.com/office/drawing/2014/main" id="{A206A002-93EF-09A1-0C85-7C1C61D4858D}"/>
              </a:ext>
            </a:extLst>
          </p:cNvPr>
          <p:cNvSpPr>
            <a:spLocks noGrp="1"/>
          </p:cNvSpPr>
          <p:nvPr>
            <p:ph idx="1"/>
          </p:nvPr>
        </p:nvSpPr>
        <p:spPr>
          <a:xfrm>
            <a:off x="913795" y="1390262"/>
            <a:ext cx="10353762" cy="4121020"/>
          </a:xfrm>
        </p:spPr>
        <p:txBody>
          <a:bodyPr>
            <a:normAutofit/>
          </a:bodyPr>
          <a:lstStyle/>
          <a:p>
            <a:pPr marL="36900" indent="0">
              <a:buNone/>
            </a:pPr>
            <a:r>
              <a:rPr lang="en-US" dirty="0"/>
              <a:t>What did Johann Robette’s study find as the potential cost summary of utilizing MAPE as the principal forecasting metric?</a:t>
            </a:r>
          </a:p>
          <a:p>
            <a:r>
              <a:rPr lang="en-US" dirty="0"/>
              <a:t>$9.3K for 3049 items in 10 stores for three weeks</a:t>
            </a:r>
          </a:p>
          <a:p>
            <a:r>
              <a:rPr lang="en-US" dirty="0"/>
              <a:t>35.2% of total replenishment costs</a:t>
            </a:r>
          </a:p>
          <a:p>
            <a:r>
              <a:rPr lang="en-US" dirty="0"/>
              <a:t>$5.29/year for each item and store</a:t>
            </a:r>
          </a:p>
          <a:p>
            <a:r>
              <a:rPr lang="en-US" dirty="0"/>
              <a:t>$1.805 billion/year at Walmart scale</a:t>
            </a:r>
          </a:p>
          <a:p>
            <a:r>
              <a:rPr lang="en-US" dirty="0"/>
              <a:t>0.32% of the annual turnover</a:t>
            </a:r>
          </a:p>
          <a:p>
            <a:r>
              <a:rPr lang="en-US" dirty="0"/>
              <a:t>1.30% of Walmart’s annual gross revenue</a:t>
            </a:r>
          </a:p>
        </p:txBody>
      </p:sp>
    </p:spTree>
    <p:extLst>
      <p:ext uri="{BB962C8B-B14F-4D97-AF65-F5344CB8AC3E}">
        <p14:creationId xmlns:p14="http://schemas.microsoft.com/office/powerpoint/2010/main" val="3730747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a:xfrm>
            <a:off x="913795" y="609600"/>
            <a:ext cx="10353762" cy="644012"/>
          </a:xfrm>
        </p:spPr>
        <p:txBody>
          <a:bodyPr>
            <a:noAutofit/>
          </a:bodyPr>
          <a:lstStyle/>
          <a:p>
            <a:r>
              <a:rPr lang="en-US" sz="3200" dirty="0"/>
              <a:t>Is Conformal Prediction A Fad?</a:t>
            </a:r>
          </a:p>
        </p:txBody>
      </p:sp>
      <p:sp>
        <p:nvSpPr>
          <p:cNvPr id="4" name="Content Placeholder 3">
            <a:extLst>
              <a:ext uri="{FF2B5EF4-FFF2-40B4-BE49-F238E27FC236}">
                <a16:creationId xmlns:a16="http://schemas.microsoft.com/office/drawing/2014/main" id="{A206A002-93EF-09A1-0C85-7C1C61D4858D}"/>
              </a:ext>
            </a:extLst>
          </p:cNvPr>
          <p:cNvSpPr>
            <a:spLocks noGrp="1"/>
          </p:cNvSpPr>
          <p:nvPr>
            <p:ph idx="1"/>
          </p:nvPr>
        </p:nvSpPr>
        <p:spPr>
          <a:xfrm>
            <a:off x="913795" y="1390262"/>
            <a:ext cx="10353762" cy="4121020"/>
          </a:xfrm>
        </p:spPr>
        <p:txBody>
          <a:bodyPr>
            <a:normAutofit/>
          </a:bodyPr>
          <a:lstStyle/>
          <a:p>
            <a:pPr marL="36900" indent="0">
              <a:buNone/>
            </a:pPr>
            <a:r>
              <a:rPr lang="en-US" dirty="0"/>
              <a:t>Naturally, questions arise when an alternative is presented for a long-standing practice like using MAPE to assess forecasting accuracy. The advantage of conformal prediction is that its 25th Anniversary is being celebrated. </a:t>
            </a:r>
          </a:p>
          <a:p>
            <a:pPr marL="36900" indent="0">
              <a:buNone/>
            </a:pPr>
            <a:r>
              <a:rPr lang="en-US" dirty="0"/>
              <a:t>Second, as we speak, conformal prediction is being used in industry. </a:t>
            </a:r>
          </a:p>
          <a:p>
            <a:pPr marL="36900" indent="0">
              <a:buNone/>
            </a:pPr>
            <a:r>
              <a:rPr lang="en-US" dirty="0"/>
              <a:t>Third, the prevalence of open-source Python, R, and Julia libraries (Nixtla and MAPIE, to name a few) make the tool accessible to data science teams without significant infrastructure or proprietary software (Think SAS, SPSS, Stata, and Off the Shelf (OTS) Forecasting Solutions). </a:t>
            </a:r>
          </a:p>
        </p:txBody>
      </p:sp>
      <p:sp>
        <p:nvSpPr>
          <p:cNvPr id="3" name="TextBox 2">
            <a:extLst>
              <a:ext uri="{FF2B5EF4-FFF2-40B4-BE49-F238E27FC236}">
                <a16:creationId xmlns:a16="http://schemas.microsoft.com/office/drawing/2014/main" id="{9ABF8F88-5B46-A2D0-D8E4-989A34A897D8}"/>
              </a:ext>
            </a:extLst>
          </p:cNvPr>
          <p:cNvSpPr txBox="1"/>
          <p:nvPr/>
        </p:nvSpPr>
        <p:spPr>
          <a:xfrm>
            <a:off x="913795" y="5747657"/>
            <a:ext cx="10353762" cy="923330"/>
          </a:xfrm>
          <a:prstGeom prst="rect">
            <a:avLst/>
          </a:prstGeom>
          <a:noFill/>
        </p:spPr>
        <p:txBody>
          <a:bodyPr wrap="square" rtlCol="0">
            <a:spAutoFit/>
          </a:bodyPr>
          <a:lstStyle/>
          <a:p>
            <a:r>
              <a:rPr lang="en-US" dirty="0"/>
              <a:t>Reference: Gammerman, A., Vapnik, V., &amp; Vovk, V. (1998). Learning by transduction. In Proceedings of the Fourteenth Conference on Uncertainty in Artificial Intelligence, pp. 148–156, San Francisco, CA. Morgan Kaufmann.</a:t>
            </a:r>
          </a:p>
        </p:txBody>
      </p:sp>
    </p:spTree>
    <p:extLst>
      <p:ext uri="{BB962C8B-B14F-4D97-AF65-F5344CB8AC3E}">
        <p14:creationId xmlns:p14="http://schemas.microsoft.com/office/powerpoint/2010/main" val="81863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a:xfrm>
            <a:off x="913795" y="609600"/>
            <a:ext cx="10353762" cy="644012"/>
          </a:xfrm>
        </p:spPr>
        <p:txBody>
          <a:bodyPr>
            <a:noAutofit/>
          </a:bodyPr>
          <a:lstStyle/>
          <a:p>
            <a:r>
              <a:rPr lang="en-US" sz="3200" dirty="0"/>
              <a:t>Is Conformal Prediction Intensive- Programmatically?</a:t>
            </a:r>
          </a:p>
        </p:txBody>
      </p:sp>
      <p:sp>
        <p:nvSpPr>
          <p:cNvPr id="4" name="Content Placeholder 3">
            <a:extLst>
              <a:ext uri="{FF2B5EF4-FFF2-40B4-BE49-F238E27FC236}">
                <a16:creationId xmlns:a16="http://schemas.microsoft.com/office/drawing/2014/main" id="{A206A002-93EF-09A1-0C85-7C1C61D4858D}"/>
              </a:ext>
            </a:extLst>
          </p:cNvPr>
          <p:cNvSpPr>
            <a:spLocks noGrp="1"/>
          </p:cNvSpPr>
          <p:nvPr>
            <p:ph idx="1"/>
          </p:nvPr>
        </p:nvSpPr>
        <p:spPr>
          <a:xfrm>
            <a:off x="913795" y="1390262"/>
            <a:ext cx="10353762" cy="4121020"/>
          </a:xfrm>
        </p:spPr>
        <p:txBody>
          <a:bodyPr>
            <a:normAutofit/>
          </a:bodyPr>
          <a:lstStyle/>
          <a:p>
            <a:pPr marL="36900" indent="0">
              <a:buNone/>
            </a:pPr>
            <a:r>
              <a:rPr lang="en-US" dirty="0"/>
              <a:t>No. If Matthew Kolakowski can leverage conformal prediction intervals, so can your data science team. Let’s take a quick look at an example written by Valeriy Manokhin and the Nixtla Team. For the sake of quick access, I transposed the example from the Nixtla GitHub page and included it in an easy-to-access Google Colab Notebook: </a:t>
            </a:r>
            <a:r>
              <a:rPr lang="en-US" dirty="0">
                <a:hlinkClick r:id="rId2"/>
              </a:rPr>
              <a:t>https://github.com/MatthewK84/MattConformalPrediction/blob/main/Conformal_Prediction.ipynb</a:t>
            </a:r>
            <a:r>
              <a:rPr lang="en-US" dirty="0"/>
              <a:t> </a:t>
            </a:r>
          </a:p>
          <a:p>
            <a:pPr marL="36900" indent="0">
              <a:buNone/>
            </a:pPr>
            <a:endParaRPr lang="en-US" dirty="0"/>
          </a:p>
          <a:p>
            <a:pPr marL="36900" indent="0">
              <a:buNone/>
            </a:pPr>
            <a:r>
              <a:rPr lang="en-US" dirty="0"/>
              <a:t>Let’s take a few minutes to go over the link above. </a:t>
            </a:r>
          </a:p>
        </p:txBody>
      </p:sp>
      <p:sp>
        <p:nvSpPr>
          <p:cNvPr id="3" name="TextBox 2">
            <a:extLst>
              <a:ext uri="{FF2B5EF4-FFF2-40B4-BE49-F238E27FC236}">
                <a16:creationId xmlns:a16="http://schemas.microsoft.com/office/drawing/2014/main" id="{9ABF8F88-5B46-A2D0-D8E4-989A34A897D8}"/>
              </a:ext>
            </a:extLst>
          </p:cNvPr>
          <p:cNvSpPr txBox="1"/>
          <p:nvPr/>
        </p:nvSpPr>
        <p:spPr>
          <a:xfrm>
            <a:off x="913795" y="5728996"/>
            <a:ext cx="10353762" cy="646331"/>
          </a:xfrm>
          <a:prstGeom prst="rect">
            <a:avLst/>
          </a:prstGeom>
          <a:noFill/>
        </p:spPr>
        <p:txBody>
          <a:bodyPr wrap="square" rtlCol="0">
            <a:spAutoFit/>
          </a:bodyPr>
          <a:lstStyle/>
          <a:p>
            <a:r>
              <a:rPr lang="en-US" dirty="0"/>
              <a:t>Reference: Valeriy Manokhin and Nixtla. Link: </a:t>
            </a:r>
            <a:r>
              <a:rPr lang="en-US" dirty="0">
                <a:hlinkClick r:id="rId3"/>
              </a:rPr>
              <a:t>https://nixtla.github.io/statsforecast/docs/tutorials/conformalprediction.html</a:t>
            </a:r>
            <a:r>
              <a:rPr lang="en-US" dirty="0"/>
              <a:t> </a:t>
            </a:r>
          </a:p>
        </p:txBody>
      </p:sp>
    </p:spTree>
    <p:extLst>
      <p:ext uri="{BB962C8B-B14F-4D97-AF65-F5344CB8AC3E}">
        <p14:creationId xmlns:p14="http://schemas.microsoft.com/office/powerpoint/2010/main" val="1629052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a:xfrm>
            <a:off x="913795" y="609600"/>
            <a:ext cx="10353762" cy="644012"/>
          </a:xfrm>
        </p:spPr>
        <p:txBody>
          <a:bodyPr>
            <a:noAutofit/>
          </a:bodyPr>
          <a:lstStyle/>
          <a:p>
            <a:r>
              <a:rPr lang="en-US" sz="2800" dirty="0"/>
              <a:t>What Is The Executive Takeaway on Conformal Prediction Intervals?</a:t>
            </a:r>
          </a:p>
        </p:txBody>
      </p:sp>
      <p:sp>
        <p:nvSpPr>
          <p:cNvPr id="4" name="Content Placeholder 3">
            <a:extLst>
              <a:ext uri="{FF2B5EF4-FFF2-40B4-BE49-F238E27FC236}">
                <a16:creationId xmlns:a16="http://schemas.microsoft.com/office/drawing/2014/main" id="{A206A002-93EF-09A1-0C85-7C1C61D4858D}"/>
              </a:ext>
            </a:extLst>
          </p:cNvPr>
          <p:cNvSpPr>
            <a:spLocks noGrp="1"/>
          </p:cNvSpPr>
          <p:nvPr>
            <p:ph idx="1"/>
          </p:nvPr>
        </p:nvSpPr>
        <p:spPr>
          <a:xfrm>
            <a:off x="913795" y="1390262"/>
            <a:ext cx="10353762" cy="4121020"/>
          </a:xfrm>
        </p:spPr>
        <p:txBody>
          <a:bodyPr>
            <a:normAutofit fontScale="92500" lnSpcReduction="20000"/>
          </a:bodyPr>
          <a:lstStyle/>
          <a:p>
            <a:pPr marL="36900" indent="0">
              <a:buNone/>
            </a:pPr>
            <a:r>
              <a:rPr lang="en-US" dirty="0"/>
              <a:t>No amount of mechanical or clinical judgment will remove noise (variability that does not correlate with the outcome) from your forecasts and predictions when market forces, human variability, and complex socioeconomic conditions exist. </a:t>
            </a:r>
          </a:p>
          <a:p>
            <a:pPr marL="36900" indent="0">
              <a:buNone/>
            </a:pPr>
            <a:endParaRPr lang="en-US" dirty="0"/>
          </a:p>
          <a:p>
            <a:pPr marL="36900" indent="0">
              <a:buNone/>
            </a:pPr>
            <a:r>
              <a:rPr lang="en-US" dirty="0"/>
              <a:t>What conformal prediction intervals offer is a theoretical, practical, accessible, and low-cost alternative to assessing the validity of your forecasting predictions. Can this presentation guarantee that conformal prediction intervals work in every use case and industry? No. </a:t>
            </a:r>
          </a:p>
          <a:p>
            <a:pPr marL="36900" indent="0">
              <a:buNone/>
            </a:pPr>
            <a:endParaRPr lang="en-US" dirty="0"/>
          </a:p>
          <a:p>
            <a:pPr marL="36900" indent="0">
              <a:buNone/>
            </a:pPr>
            <a:r>
              <a:rPr lang="en-US" dirty="0"/>
              <a:t>Opportunities exist to improve forecasting metrics by utilizing conformal prediction intervals. Take the opportunity to discuss conformal prediction with your data science team and perhaps integrate it into a subset of your forecasting models. You might like the results and prediction clarity it yields. </a:t>
            </a:r>
          </a:p>
        </p:txBody>
      </p:sp>
      <p:sp>
        <p:nvSpPr>
          <p:cNvPr id="3" name="TextBox 2">
            <a:extLst>
              <a:ext uri="{FF2B5EF4-FFF2-40B4-BE49-F238E27FC236}">
                <a16:creationId xmlns:a16="http://schemas.microsoft.com/office/drawing/2014/main" id="{9ABF8F88-5B46-A2D0-D8E4-989A34A897D8}"/>
              </a:ext>
            </a:extLst>
          </p:cNvPr>
          <p:cNvSpPr txBox="1"/>
          <p:nvPr/>
        </p:nvSpPr>
        <p:spPr>
          <a:xfrm>
            <a:off x="913795" y="5728996"/>
            <a:ext cx="10353762" cy="923330"/>
          </a:xfrm>
          <a:prstGeom prst="rect">
            <a:avLst/>
          </a:prstGeom>
          <a:noFill/>
        </p:spPr>
        <p:txBody>
          <a:bodyPr wrap="square" rtlCol="0">
            <a:spAutoFit/>
          </a:bodyPr>
          <a:lstStyle/>
          <a:p>
            <a:r>
              <a:rPr kumimoji="0" lang="en-US" sz="1800" b="0" i="0" u="none" strike="noStrike" kern="0" cap="none" spc="0" normalizeH="0" baseline="0" noProof="0" dirty="0">
                <a:ln>
                  <a:noFill/>
                </a:ln>
                <a:solidFill>
                  <a:prstClr val="white"/>
                </a:solidFill>
                <a:effectLst/>
                <a:uLnTx/>
                <a:uFillTx/>
              </a:rPr>
              <a:t>Reference: Noise, A Flaw in Human Judgment. Daniel Kahneman, Olivier Sibony, and Cass R. Sunstein. Link: </a:t>
            </a:r>
            <a:r>
              <a:rPr kumimoji="0" lang="en-US" sz="1800" b="0" i="0" u="none" strike="noStrike" kern="0" cap="none" spc="0" normalizeH="0" baseline="0" noProof="0" dirty="0">
                <a:ln>
                  <a:noFill/>
                </a:ln>
                <a:solidFill>
                  <a:prstClr val="white"/>
                </a:solidFill>
                <a:effectLst/>
                <a:uLnTx/>
                <a:uFillTx/>
                <a:hlinkClick r:id="rId2"/>
              </a:rPr>
              <a:t>https://www.amazon.com/Thinking-Fast-Slow-Daniel-Kahneman/dp/0374533555</a:t>
            </a:r>
            <a:r>
              <a:rPr kumimoji="0" lang="en-US" sz="1800" b="0" i="0" u="none" strike="noStrike" kern="0" cap="none" spc="0" normalizeH="0" baseline="0" noProof="0" dirty="0">
                <a:ln>
                  <a:noFill/>
                </a:ln>
                <a:solidFill>
                  <a:prstClr val="white"/>
                </a:solidFill>
                <a:effectLst/>
                <a:uLnTx/>
                <a:uFillTx/>
              </a:rPr>
              <a:t> </a:t>
            </a:r>
          </a:p>
          <a:p>
            <a:endParaRPr lang="en-US" dirty="0"/>
          </a:p>
        </p:txBody>
      </p:sp>
    </p:spTree>
    <p:extLst>
      <p:ext uri="{BB962C8B-B14F-4D97-AF65-F5344CB8AC3E}">
        <p14:creationId xmlns:p14="http://schemas.microsoft.com/office/powerpoint/2010/main" val="398773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a:xfrm>
            <a:off x="913795" y="609600"/>
            <a:ext cx="10353762" cy="644012"/>
          </a:xfrm>
        </p:spPr>
        <p:txBody>
          <a:bodyPr>
            <a:noAutofit/>
          </a:bodyPr>
          <a:lstStyle/>
          <a:p>
            <a:r>
              <a:rPr lang="en-US" sz="2800" dirty="0"/>
              <a:t>Thank You For Your Time Today!</a:t>
            </a:r>
          </a:p>
        </p:txBody>
      </p:sp>
      <p:sp>
        <p:nvSpPr>
          <p:cNvPr id="4" name="Content Placeholder 3">
            <a:extLst>
              <a:ext uri="{FF2B5EF4-FFF2-40B4-BE49-F238E27FC236}">
                <a16:creationId xmlns:a16="http://schemas.microsoft.com/office/drawing/2014/main" id="{A206A002-93EF-09A1-0C85-7C1C61D4858D}"/>
              </a:ext>
            </a:extLst>
          </p:cNvPr>
          <p:cNvSpPr>
            <a:spLocks noGrp="1"/>
          </p:cNvSpPr>
          <p:nvPr>
            <p:ph idx="1"/>
          </p:nvPr>
        </p:nvSpPr>
        <p:spPr>
          <a:xfrm>
            <a:off x="913795" y="1390262"/>
            <a:ext cx="10353762" cy="4121020"/>
          </a:xfrm>
        </p:spPr>
        <p:txBody>
          <a:bodyPr>
            <a:normAutofit/>
          </a:bodyPr>
          <a:lstStyle/>
          <a:p>
            <a:pPr marL="36900" indent="0">
              <a:buNone/>
            </a:pPr>
            <a:r>
              <a:rPr lang="en-US" dirty="0"/>
              <a:t>Comprehensive Conformal Prediction Resource: </a:t>
            </a:r>
            <a:r>
              <a:rPr lang="en-US" dirty="0">
                <a:hlinkClick r:id="rId2"/>
              </a:rPr>
              <a:t>https://github.com/valeman/awesome-conformal-prediction</a:t>
            </a:r>
            <a:r>
              <a:rPr lang="en-US" dirty="0"/>
              <a:t> </a:t>
            </a:r>
          </a:p>
        </p:txBody>
      </p:sp>
    </p:spTree>
    <p:extLst>
      <p:ext uri="{BB962C8B-B14F-4D97-AF65-F5344CB8AC3E}">
        <p14:creationId xmlns:p14="http://schemas.microsoft.com/office/powerpoint/2010/main" val="1606457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p:txBody>
          <a:bodyPr/>
          <a:lstStyle/>
          <a:p>
            <a:r>
              <a:rPr lang="en-US" dirty="0"/>
              <a:t>The Complexity of Forecasting</a:t>
            </a:r>
          </a:p>
        </p:txBody>
      </p:sp>
      <p:sp>
        <p:nvSpPr>
          <p:cNvPr id="3" name="Content Placeholder 2">
            <a:extLst>
              <a:ext uri="{FF2B5EF4-FFF2-40B4-BE49-F238E27FC236}">
                <a16:creationId xmlns:a16="http://schemas.microsoft.com/office/drawing/2014/main" id="{5CD25CD9-B42E-A359-7964-76575AED6D8E}"/>
              </a:ext>
            </a:extLst>
          </p:cNvPr>
          <p:cNvSpPr>
            <a:spLocks noGrp="1"/>
          </p:cNvSpPr>
          <p:nvPr>
            <p:ph idx="1"/>
          </p:nvPr>
        </p:nvSpPr>
        <p:spPr/>
        <p:txBody>
          <a:bodyPr>
            <a:normAutofit fontScale="92500"/>
          </a:bodyPr>
          <a:lstStyle/>
          <a:p>
            <a:r>
              <a:rPr lang="en-US" dirty="0"/>
              <a:t>Forecasting can get overlooked as a straightforward endeavor due to the illusion of validity—my favorite example is selecting candidates for a given position. Say you construct this instrument with acceptable construct, criterion, discriminant, predictive, content, and external validity (Note: Top Quality Instrumentation).</a:t>
            </a:r>
          </a:p>
          <a:p>
            <a:endParaRPr lang="en-US" dirty="0"/>
          </a:p>
          <a:p>
            <a:r>
              <a:rPr lang="en-US" dirty="0"/>
              <a:t>Let’s take an example from Noise: A Flaw in Human Judgment by Daniel Kahneman (2002 Nobel Prize in Economic Sciences shared with Vernon L. Smith), Olivier Sibony, and Cass R. Sunstein. It starts on Page 111 of the hardcover text if you own this book. If not, it is a masterpiece on human judgment (Which impacts the quality of forecasts). </a:t>
            </a:r>
          </a:p>
        </p:txBody>
      </p:sp>
    </p:spTree>
    <p:extLst>
      <p:ext uri="{BB962C8B-B14F-4D97-AF65-F5344CB8AC3E}">
        <p14:creationId xmlns:p14="http://schemas.microsoft.com/office/powerpoint/2010/main" val="367241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p:txBody>
          <a:bodyPr/>
          <a:lstStyle/>
          <a:p>
            <a:r>
              <a:rPr lang="en-US" dirty="0"/>
              <a:t>How Good Is Your Intuition?</a:t>
            </a:r>
          </a:p>
        </p:txBody>
      </p:sp>
      <p:sp>
        <p:nvSpPr>
          <p:cNvPr id="3" name="Content Placeholder 2">
            <a:extLst>
              <a:ext uri="{FF2B5EF4-FFF2-40B4-BE49-F238E27FC236}">
                <a16:creationId xmlns:a16="http://schemas.microsoft.com/office/drawing/2014/main" id="{5CD25CD9-B42E-A359-7964-76575AED6D8E}"/>
              </a:ext>
            </a:extLst>
          </p:cNvPr>
          <p:cNvSpPr>
            <a:spLocks noGrp="1"/>
          </p:cNvSpPr>
          <p:nvPr>
            <p:ph idx="1"/>
          </p:nvPr>
        </p:nvSpPr>
        <p:spPr/>
        <p:txBody>
          <a:bodyPr>
            <a:normAutofit fontScale="92500"/>
          </a:bodyPr>
          <a:lstStyle/>
          <a:p>
            <a:r>
              <a:rPr lang="en-US" dirty="0"/>
              <a:t>Monica and Nathalie's scores on an instrument that predicts performance are as follows: Monica (Leadership-4, Communication-6, Interpersonal Skills-4, Technical Skills-8, Motivation-8)/Nathalie (Leadership-8, Communication-10, Interpersonal Skills-6, Technical Skills-7, Motivation-6).</a:t>
            </a:r>
          </a:p>
          <a:p>
            <a:r>
              <a:rPr lang="en-US" dirty="0"/>
              <a:t>30 for Monica and 37 for Nathalie for those keeping score at home. 7.4 average for Nathalie and 6 for Monica. This component is called clinical judgment (Quick calculation, consulting your intuition, and deciding). Now, the clinical predictions .15 with performance evaluations (PC = 55%) performed by terminally degreed psychologists (Likely Industrial and Organizational Psychologists). 5% above chance (Chance = 50%).</a:t>
            </a:r>
          </a:p>
        </p:txBody>
      </p:sp>
      <p:sp>
        <p:nvSpPr>
          <p:cNvPr id="4" name="TextBox 3">
            <a:extLst>
              <a:ext uri="{FF2B5EF4-FFF2-40B4-BE49-F238E27FC236}">
                <a16:creationId xmlns:a16="http://schemas.microsoft.com/office/drawing/2014/main" id="{81D0B804-8652-5641-F3AB-51CCF941B012}"/>
              </a:ext>
            </a:extLst>
          </p:cNvPr>
          <p:cNvSpPr txBox="1"/>
          <p:nvPr/>
        </p:nvSpPr>
        <p:spPr>
          <a:xfrm>
            <a:off x="1129004" y="5817248"/>
            <a:ext cx="10761695"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Reference: Noise, A Flaw in Human Judgment. Daniel Kahneman, Olivier Sibony, and Cass R. Sunstein. Link: </a:t>
            </a:r>
            <a:r>
              <a:rPr kumimoji="0" lang="en-US" sz="1800" b="0" i="0" u="none" strike="noStrike" kern="0" cap="none" spc="0" normalizeH="0" baseline="0" noProof="0" dirty="0">
                <a:ln>
                  <a:noFill/>
                </a:ln>
                <a:solidFill>
                  <a:prstClr val="white"/>
                </a:solidFill>
                <a:effectLst/>
                <a:uLnTx/>
                <a:uFillTx/>
                <a:hlinkClick r:id="rId2"/>
              </a:rPr>
              <a:t>https://www.amazon.com/Thinking-Fast-Slow-Daniel-Kahneman/dp/0374533555</a:t>
            </a:r>
            <a:r>
              <a:rPr kumimoji="0" lang="en-US" sz="1800" b="0" i="0" u="none" strike="noStrike" kern="0" cap="none" spc="0" normalizeH="0" baseline="0" noProof="0" dirty="0">
                <a:ln>
                  <a:noFill/>
                </a:ln>
                <a:solidFill>
                  <a:prstClr val="white"/>
                </a:solidFill>
                <a:effectLst/>
                <a:uLnTx/>
                <a:uFillTx/>
              </a:rPr>
              <a:t> </a:t>
            </a:r>
          </a:p>
        </p:txBody>
      </p:sp>
    </p:spTree>
    <p:extLst>
      <p:ext uri="{BB962C8B-B14F-4D97-AF65-F5344CB8AC3E}">
        <p14:creationId xmlns:p14="http://schemas.microsoft.com/office/powerpoint/2010/main" val="2017406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p:txBody>
          <a:bodyPr>
            <a:normAutofit fontScale="90000"/>
          </a:bodyPr>
          <a:lstStyle/>
          <a:p>
            <a:r>
              <a:rPr lang="en-US" dirty="0"/>
              <a:t>Mechanical Prediction Methods Must Be Better? </a:t>
            </a:r>
          </a:p>
        </p:txBody>
      </p:sp>
      <p:sp>
        <p:nvSpPr>
          <p:cNvPr id="3" name="Content Placeholder 2">
            <a:extLst>
              <a:ext uri="{FF2B5EF4-FFF2-40B4-BE49-F238E27FC236}">
                <a16:creationId xmlns:a16="http://schemas.microsoft.com/office/drawing/2014/main" id="{5CD25CD9-B42E-A359-7964-76575AED6D8E}"/>
              </a:ext>
            </a:extLst>
          </p:cNvPr>
          <p:cNvSpPr>
            <a:spLocks noGrp="1"/>
          </p:cNvSpPr>
          <p:nvPr>
            <p:ph idx="1"/>
          </p:nvPr>
        </p:nvSpPr>
        <p:spPr/>
        <p:txBody>
          <a:bodyPr>
            <a:normAutofit fontScale="92500"/>
          </a:bodyPr>
          <a:lstStyle/>
          <a:p>
            <a:r>
              <a:rPr lang="en-US" dirty="0"/>
              <a:t>So, given a valid instrument, Nathalie's mechanical prediction (The forecasting/prediction) portion yields a correlation of .32 (PC = 60%). Hey, now we are at least 10% above chance.</a:t>
            </a:r>
          </a:p>
          <a:p>
            <a:r>
              <a:rPr lang="en-US" dirty="0"/>
              <a:t>As a forecaster, dealing with noise is an unavoidable reality. It is necessary to differentiate between relevant and irrelevant information when making predictions. Unfortunately, no foolproof method exists for separating the two. However, conformal prediction intervals are a valuable tool in helping to simplify the already complex task of sorting out predictions generated by forecasting. It is important to note that while conformal prediction intervals are helpful, they are not a cure-all solution.</a:t>
            </a:r>
          </a:p>
        </p:txBody>
      </p:sp>
      <p:sp>
        <p:nvSpPr>
          <p:cNvPr id="4" name="TextBox 3">
            <a:extLst>
              <a:ext uri="{FF2B5EF4-FFF2-40B4-BE49-F238E27FC236}">
                <a16:creationId xmlns:a16="http://schemas.microsoft.com/office/drawing/2014/main" id="{81D0B804-8652-5641-F3AB-51CCF941B012}"/>
              </a:ext>
            </a:extLst>
          </p:cNvPr>
          <p:cNvSpPr txBox="1"/>
          <p:nvPr/>
        </p:nvSpPr>
        <p:spPr>
          <a:xfrm>
            <a:off x="1129004" y="5817248"/>
            <a:ext cx="10761695"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References: Noise, A Flaw in Human Judgment. Daniel Kahneman, Olivier Sibony, and Cass R. Sunstein. Link: </a:t>
            </a:r>
            <a:r>
              <a:rPr kumimoji="0" lang="en-US" sz="1800" b="0" i="0" u="none" strike="noStrike" kern="0" cap="none" spc="0" normalizeH="0" baseline="0" noProof="0" dirty="0">
                <a:ln>
                  <a:noFill/>
                </a:ln>
                <a:solidFill>
                  <a:prstClr val="white"/>
                </a:solidFill>
                <a:effectLst/>
                <a:uLnTx/>
                <a:uFillTx/>
                <a:hlinkClick r:id="rId2"/>
              </a:rPr>
              <a:t>https://www.amazon.com/Thinking-Fast-Slow-Daniel-Kahneman/dp/0374533555</a:t>
            </a:r>
            <a:r>
              <a:rPr kumimoji="0" lang="en-US" sz="1800" b="0" i="0" u="none" strike="noStrike" kern="0" cap="none" spc="0" normalizeH="0" baseline="0" noProof="0" dirty="0">
                <a:ln>
                  <a:noFill/>
                </a:ln>
                <a:solidFill>
                  <a:prstClr val="white"/>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rPr>
              <a:t>Demand Forecasting for Executives and Professionals, Chapter 16: </a:t>
            </a:r>
            <a:r>
              <a:rPr lang="en-US" kern="0" dirty="0">
                <a:solidFill>
                  <a:prstClr val="white"/>
                </a:solidFill>
                <a:hlinkClick r:id="rId3"/>
              </a:rPr>
              <a:t>https://dfep.netlify.app/sec-judgment</a:t>
            </a:r>
            <a:r>
              <a:rPr lang="en-US" kern="0" dirty="0">
                <a:solidFill>
                  <a:prstClr val="white"/>
                </a:solidFill>
              </a:rPr>
              <a:t>  </a:t>
            </a:r>
            <a:endParaRPr kumimoji="0" lang="en-US" sz="18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58379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Why Conformal Prediction Intervals</a:t>
            </a:r>
          </a:p>
        </p:txBody>
      </p:sp>
      <p:sp>
        <p:nvSpPr>
          <p:cNvPr id="4" name="Content Placeholder 3">
            <a:extLst>
              <a:ext uri="{FF2B5EF4-FFF2-40B4-BE49-F238E27FC236}">
                <a16:creationId xmlns:a16="http://schemas.microsoft.com/office/drawing/2014/main" id="{35072662-5204-9A66-CE93-E794F01F94CF}"/>
              </a:ext>
            </a:extLst>
          </p:cNvPr>
          <p:cNvSpPr>
            <a:spLocks noGrp="1"/>
          </p:cNvSpPr>
          <p:nvPr>
            <p:ph idx="1"/>
          </p:nvPr>
        </p:nvSpPr>
        <p:spPr>
          <a:xfrm>
            <a:off x="913795" y="2076450"/>
            <a:ext cx="10353762" cy="3531248"/>
          </a:xfrm>
        </p:spPr>
        <p:txBody>
          <a:bodyPr>
            <a:normAutofit/>
          </a:bodyPr>
          <a:lstStyle/>
          <a:p>
            <a:r>
              <a:rPr lang="en-US" sz="2000" dirty="0"/>
              <a:t>Enhanced Decision Making: Accurate prediction uncertainty can aid in strategic decision-making, optimizing results, and reducing risks.</a:t>
            </a:r>
          </a:p>
          <a:p>
            <a:r>
              <a:rPr lang="en-US" sz="2000" dirty="0"/>
              <a:t>Adaptability: Conformal Prediction is distribution-free, unlike methods requiring strong assumptions about the data. This makes it versatile and adaptable to various applications and datasets.</a:t>
            </a:r>
          </a:p>
          <a:p>
            <a:r>
              <a:rPr lang="en-US" sz="2000" dirty="0"/>
              <a:t>Reliability: Many prediction methods only offer a single estimate, which can be confusing for users as it doesn't indicate how reliable that estimate may be. On the other hand, Conformal Prediction provides a more structured approach by offering prediction intervals. This gives a clearer picture of the expected range in which the actual value is likely to lie.</a:t>
            </a:r>
          </a:p>
        </p:txBody>
      </p:sp>
      <p:sp>
        <p:nvSpPr>
          <p:cNvPr id="6" name="TextBox 5">
            <a:extLst>
              <a:ext uri="{FF2B5EF4-FFF2-40B4-BE49-F238E27FC236}">
                <a16:creationId xmlns:a16="http://schemas.microsoft.com/office/drawing/2014/main" id="{274FB83A-B27E-8CD4-3818-E49EEAC40258}"/>
              </a:ext>
            </a:extLst>
          </p:cNvPr>
          <p:cNvSpPr txBox="1"/>
          <p:nvPr/>
        </p:nvSpPr>
        <p:spPr>
          <a:xfrm>
            <a:off x="1129004" y="5817248"/>
            <a:ext cx="10761695" cy="646331"/>
          </a:xfrm>
          <a:prstGeom prst="rect">
            <a:avLst/>
          </a:prstGeom>
          <a:noFill/>
        </p:spPr>
        <p:txBody>
          <a:bodyPr wrap="square" rtlCol="0">
            <a:spAutoFit/>
          </a:bodyPr>
          <a:lstStyle/>
          <a:p>
            <a:r>
              <a:rPr lang="en-US" dirty="0"/>
              <a:t>Reference: Conformal Prediction forecasting with Nixtla’s statsforecast. Link: </a:t>
            </a:r>
            <a:r>
              <a:rPr lang="en-US" dirty="0">
                <a:hlinkClick r:id="rId4"/>
              </a:rPr>
              <a:t>https://valeman.medium.com/conformal-prediction-forecasting-with-nixtlas-statsforecast-cc39b9e30b36</a:t>
            </a:r>
            <a:r>
              <a:rPr lang="en-US" dirty="0"/>
              <a:t> </a:t>
            </a:r>
          </a:p>
        </p:txBody>
      </p:sp>
    </p:spTree>
    <p:extLst>
      <p:ext uri="{BB962C8B-B14F-4D97-AF65-F5344CB8AC3E}">
        <p14:creationId xmlns:p14="http://schemas.microsoft.com/office/powerpoint/2010/main" val="65144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p:txBody>
          <a:bodyPr>
            <a:normAutofit/>
          </a:bodyPr>
          <a:lstStyle/>
          <a:p>
            <a:r>
              <a:rPr lang="en-US" dirty="0"/>
              <a:t>Conformal Prediction Intervals Summary</a:t>
            </a:r>
          </a:p>
        </p:txBody>
      </p:sp>
      <p:sp>
        <p:nvSpPr>
          <p:cNvPr id="3" name="Content Placeholder 2">
            <a:extLst>
              <a:ext uri="{FF2B5EF4-FFF2-40B4-BE49-F238E27FC236}">
                <a16:creationId xmlns:a16="http://schemas.microsoft.com/office/drawing/2014/main" id="{5CD25CD9-B42E-A359-7964-76575AED6D8E}"/>
              </a:ext>
            </a:extLst>
          </p:cNvPr>
          <p:cNvSpPr>
            <a:spLocks noGrp="1"/>
          </p:cNvSpPr>
          <p:nvPr>
            <p:ph idx="1"/>
          </p:nvPr>
        </p:nvSpPr>
        <p:spPr>
          <a:xfrm>
            <a:off x="913795" y="2076450"/>
            <a:ext cx="10353762" cy="3601133"/>
          </a:xfrm>
        </p:spPr>
        <p:txBody>
          <a:bodyPr>
            <a:normAutofit lnSpcReduction="10000"/>
          </a:bodyPr>
          <a:lstStyle/>
          <a:p>
            <a:r>
              <a:rPr lang="en-US" dirty="0"/>
              <a:t>Conformal Prediction is a process that involves assigning a confidence level to each prediction made. This ensures that the prediction error is only outside the confidence interval for a fraction of the time corresponding to (1-confidence level). In simpler terms, if a prediction is made with 95% confidence, there is a 95% probability that the actual value will fall within the bounds of the prediction interval.</a:t>
            </a:r>
          </a:p>
          <a:p>
            <a:r>
              <a:rPr lang="en-US" dirty="0"/>
              <a:t>Conformal Prediction produces prediction intervals with a precise level of coverage specified by the user. For example, if a 95% prediction interval is generated using this method, we can be 95% sure that the actual value will lie within that prediction interval.</a:t>
            </a:r>
          </a:p>
        </p:txBody>
      </p:sp>
      <p:sp>
        <p:nvSpPr>
          <p:cNvPr id="5" name="TextBox 4">
            <a:extLst>
              <a:ext uri="{FF2B5EF4-FFF2-40B4-BE49-F238E27FC236}">
                <a16:creationId xmlns:a16="http://schemas.microsoft.com/office/drawing/2014/main" id="{57BBD3A8-6217-D0AD-DDFF-7EB878E55A5B}"/>
              </a:ext>
            </a:extLst>
          </p:cNvPr>
          <p:cNvSpPr txBox="1"/>
          <p:nvPr/>
        </p:nvSpPr>
        <p:spPr>
          <a:xfrm>
            <a:off x="1138334" y="5770889"/>
            <a:ext cx="10761695" cy="646331"/>
          </a:xfrm>
          <a:prstGeom prst="rect">
            <a:avLst/>
          </a:prstGeom>
          <a:noFill/>
        </p:spPr>
        <p:txBody>
          <a:bodyPr wrap="square" rtlCol="0">
            <a:spAutoFit/>
          </a:bodyPr>
          <a:lstStyle/>
          <a:p>
            <a:r>
              <a:rPr lang="en-US" dirty="0"/>
              <a:t>Reference: Conformal Prediction forecasting with Nixtla’s statsforecast. Link: </a:t>
            </a:r>
            <a:r>
              <a:rPr lang="en-US" dirty="0">
                <a:hlinkClick r:id="rId2"/>
              </a:rPr>
              <a:t>https://valeman.medium.com/conformal-prediction-forecasting-with-nixtlas-statsforecast-cc39b9e30b36</a:t>
            </a:r>
            <a:r>
              <a:rPr lang="en-US" dirty="0"/>
              <a:t> </a:t>
            </a:r>
          </a:p>
        </p:txBody>
      </p:sp>
    </p:spTree>
    <p:extLst>
      <p:ext uri="{BB962C8B-B14F-4D97-AF65-F5344CB8AC3E}">
        <p14:creationId xmlns:p14="http://schemas.microsoft.com/office/powerpoint/2010/main" val="3767073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a:xfrm>
            <a:off x="913795" y="609600"/>
            <a:ext cx="10353762" cy="1028700"/>
          </a:xfrm>
        </p:spPr>
        <p:txBody>
          <a:bodyPr>
            <a:normAutofit/>
          </a:bodyPr>
          <a:lstStyle/>
          <a:p>
            <a:r>
              <a:rPr lang="en-US" dirty="0"/>
              <a:t>Conformal Prediction Interval Example</a:t>
            </a:r>
          </a:p>
        </p:txBody>
      </p:sp>
      <p:pic>
        <p:nvPicPr>
          <p:cNvPr id="6" name="Content Placeholder 5" descr="A black and white text">
            <a:extLst>
              <a:ext uri="{FF2B5EF4-FFF2-40B4-BE49-F238E27FC236}">
                <a16:creationId xmlns:a16="http://schemas.microsoft.com/office/drawing/2014/main" id="{8C72BAA2-F22A-7508-5381-59F5E1615D5B}"/>
              </a:ext>
            </a:extLst>
          </p:cNvPr>
          <p:cNvPicPr>
            <a:picLocks noGrp="1" noChangeAspect="1"/>
          </p:cNvPicPr>
          <p:nvPr>
            <p:ph idx="1"/>
          </p:nvPr>
        </p:nvPicPr>
        <p:blipFill>
          <a:blip r:embed="rId2"/>
          <a:stretch>
            <a:fillRect/>
          </a:stretch>
        </p:blipFill>
        <p:spPr>
          <a:xfrm>
            <a:off x="1252420" y="2921131"/>
            <a:ext cx="10102935" cy="2797592"/>
          </a:xfrm>
        </p:spPr>
      </p:pic>
      <p:sp>
        <p:nvSpPr>
          <p:cNvPr id="5" name="TextBox 4">
            <a:extLst>
              <a:ext uri="{FF2B5EF4-FFF2-40B4-BE49-F238E27FC236}">
                <a16:creationId xmlns:a16="http://schemas.microsoft.com/office/drawing/2014/main" id="{57BBD3A8-6217-D0AD-DDFF-7EB878E55A5B}"/>
              </a:ext>
            </a:extLst>
          </p:cNvPr>
          <p:cNvSpPr txBox="1"/>
          <p:nvPr/>
        </p:nvSpPr>
        <p:spPr>
          <a:xfrm>
            <a:off x="1138334" y="5770889"/>
            <a:ext cx="10761695" cy="646331"/>
          </a:xfrm>
          <a:prstGeom prst="rect">
            <a:avLst/>
          </a:prstGeom>
          <a:noFill/>
        </p:spPr>
        <p:txBody>
          <a:bodyPr wrap="square" rtlCol="0">
            <a:spAutoFit/>
          </a:bodyPr>
          <a:lstStyle/>
          <a:p>
            <a:r>
              <a:rPr lang="en-US" dirty="0"/>
              <a:t>Reference: Conformal Prediction forecasting with Nixtla’s statsforecast. Link: </a:t>
            </a:r>
            <a:r>
              <a:rPr lang="en-US" dirty="0">
                <a:hlinkClick r:id="rId3"/>
              </a:rPr>
              <a:t>https://valeman.medium.com/conformal-prediction-forecasting-with-nixtlas-statsforecast-cc39b9e30b36</a:t>
            </a:r>
            <a:r>
              <a:rPr lang="en-US" dirty="0"/>
              <a:t> </a:t>
            </a:r>
          </a:p>
        </p:txBody>
      </p:sp>
      <p:sp>
        <p:nvSpPr>
          <p:cNvPr id="8" name="TextBox 7">
            <a:extLst>
              <a:ext uri="{FF2B5EF4-FFF2-40B4-BE49-F238E27FC236}">
                <a16:creationId xmlns:a16="http://schemas.microsoft.com/office/drawing/2014/main" id="{4D6AEE3F-F084-6F94-A21E-A697447AF19D}"/>
              </a:ext>
            </a:extLst>
          </p:cNvPr>
          <p:cNvSpPr txBox="1"/>
          <p:nvPr/>
        </p:nvSpPr>
        <p:spPr>
          <a:xfrm>
            <a:off x="1138334" y="1638300"/>
            <a:ext cx="10453591" cy="923330"/>
          </a:xfrm>
          <a:prstGeom prst="rect">
            <a:avLst/>
          </a:prstGeom>
          <a:noFill/>
        </p:spPr>
        <p:txBody>
          <a:bodyPr wrap="square" rtlCol="0">
            <a:spAutoFit/>
          </a:bodyPr>
          <a:lstStyle/>
          <a:p>
            <a:r>
              <a:rPr lang="en-US" dirty="0"/>
              <a:t>H: An integer that represents the forecasting horizon. In this case, we’ll forecast the next 24 hours.</a:t>
            </a:r>
          </a:p>
          <a:p>
            <a:r>
              <a:rPr lang="en-US" dirty="0"/>
              <a:t>Level: A list of floats with the confidence levels of the prediction intervals. For example, level=[90] means that the range of values should include the actual future value with a probability of 90%.</a:t>
            </a:r>
          </a:p>
        </p:txBody>
      </p:sp>
    </p:spTree>
    <p:extLst>
      <p:ext uri="{BB962C8B-B14F-4D97-AF65-F5344CB8AC3E}">
        <p14:creationId xmlns:p14="http://schemas.microsoft.com/office/powerpoint/2010/main" val="325921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a:xfrm>
            <a:off x="913795" y="609600"/>
            <a:ext cx="10353762" cy="650033"/>
          </a:xfrm>
        </p:spPr>
        <p:txBody>
          <a:bodyPr>
            <a:normAutofit fontScale="90000"/>
          </a:bodyPr>
          <a:lstStyle/>
          <a:p>
            <a:r>
              <a:rPr lang="en-US" dirty="0"/>
              <a:t>Why Is This Important</a:t>
            </a:r>
          </a:p>
        </p:txBody>
      </p:sp>
      <p:sp>
        <p:nvSpPr>
          <p:cNvPr id="5" name="TextBox 4">
            <a:extLst>
              <a:ext uri="{FF2B5EF4-FFF2-40B4-BE49-F238E27FC236}">
                <a16:creationId xmlns:a16="http://schemas.microsoft.com/office/drawing/2014/main" id="{57BBD3A8-6217-D0AD-DDFF-7EB878E55A5B}"/>
              </a:ext>
            </a:extLst>
          </p:cNvPr>
          <p:cNvSpPr txBox="1"/>
          <p:nvPr/>
        </p:nvSpPr>
        <p:spPr>
          <a:xfrm>
            <a:off x="1231640" y="5854864"/>
            <a:ext cx="10761695" cy="646331"/>
          </a:xfrm>
          <a:prstGeom prst="rect">
            <a:avLst/>
          </a:prstGeom>
          <a:noFill/>
        </p:spPr>
        <p:txBody>
          <a:bodyPr wrap="square" rtlCol="0">
            <a:spAutoFit/>
          </a:bodyPr>
          <a:lstStyle/>
          <a:p>
            <a:r>
              <a:rPr lang="en-US" dirty="0"/>
              <a:t>Reference: Conformal Prediction forecasting with Nixtla’s statsforecast. Link: </a:t>
            </a:r>
            <a:r>
              <a:rPr lang="en-US" dirty="0">
                <a:hlinkClick r:id="rId2"/>
              </a:rPr>
              <a:t>https://valeman.medium.com/conformal-prediction-forecasting-with-nixtlas-statsforecast-cc39b9e30b36</a:t>
            </a:r>
            <a:r>
              <a:rPr lang="en-US" dirty="0"/>
              <a:t> </a:t>
            </a:r>
          </a:p>
        </p:txBody>
      </p:sp>
      <p:sp>
        <p:nvSpPr>
          <p:cNvPr id="8" name="TextBox 7">
            <a:extLst>
              <a:ext uri="{FF2B5EF4-FFF2-40B4-BE49-F238E27FC236}">
                <a16:creationId xmlns:a16="http://schemas.microsoft.com/office/drawing/2014/main" id="{4D6AEE3F-F084-6F94-A21E-A697447AF19D}"/>
              </a:ext>
            </a:extLst>
          </p:cNvPr>
          <p:cNvSpPr txBox="1"/>
          <p:nvPr/>
        </p:nvSpPr>
        <p:spPr>
          <a:xfrm>
            <a:off x="1138334" y="1361301"/>
            <a:ext cx="10453591" cy="1200329"/>
          </a:xfrm>
          <a:prstGeom prst="rect">
            <a:avLst/>
          </a:prstGeom>
          <a:noFill/>
        </p:spPr>
        <p:txBody>
          <a:bodyPr wrap="square" rtlCol="0">
            <a:spAutoFit/>
          </a:bodyPr>
          <a:lstStyle/>
          <a:p>
            <a:r>
              <a:rPr lang="en-US" dirty="0"/>
              <a:t>Rather than leveraging MAPE (Mean Absolute Percentage Error), conformal prediction intervals provide practical and theoretical guarantees that the actual value (What we care about when forecasting) will lie within the prediction interval 90% of the time (Note: This example utilizes a 90% Prediction Interval. You can utilize 80%, 85%, 90%, 95%, or 99%)</a:t>
            </a:r>
          </a:p>
        </p:txBody>
      </p:sp>
      <p:pic>
        <p:nvPicPr>
          <p:cNvPr id="9" name="Content Placeholder 8" descr="A graph showing a graph&#10;&#10;Description automatically generated with medium confidence">
            <a:extLst>
              <a:ext uri="{FF2B5EF4-FFF2-40B4-BE49-F238E27FC236}">
                <a16:creationId xmlns:a16="http://schemas.microsoft.com/office/drawing/2014/main" id="{09529395-4140-B568-9302-DA3775A00A33}"/>
              </a:ext>
            </a:extLst>
          </p:cNvPr>
          <p:cNvPicPr>
            <a:picLocks noGrp="1" noChangeAspect="1"/>
          </p:cNvPicPr>
          <p:nvPr>
            <p:ph idx="1"/>
          </p:nvPr>
        </p:nvPicPr>
        <p:blipFill>
          <a:blip r:embed="rId3"/>
          <a:stretch>
            <a:fillRect/>
          </a:stretch>
        </p:blipFill>
        <p:spPr>
          <a:xfrm>
            <a:off x="2625715" y="2561630"/>
            <a:ext cx="6326449" cy="3209259"/>
          </a:xfrm>
        </p:spPr>
      </p:pic>
    </p:spTree>
    <p:extLst>
      <p:ext uri="{BB962C8B-B14F-4D97-AF65-F5344CB8AC3E}">
        <p14:creationId xmlns:p14="http://schemas.microsoft.com/office/powerpoint/2010/main" val="3554267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720-0CF4-E83B-9061-71B8E0EF9BBD}"/>
              </a:ext>
            </a:extLst>
          </p:cNvPr>
          <p:cNvSpPr>
            <a:spLocks noGrp="1"/>
          </p:cNvSpPr>
          <p:nvPr>
            <p:ph type="title"/>
          </p:nvPr>
        </p:nvSpPr>
        <p:spPr>
          <a:xfrm>
            <a:off x="913795" y="609600"/>
            <a:ext cx="10353762" cy="614501"/>
          </a:xfrm>
        </p:spPr>
        <p:txBody>
          <a:bodyPr>
            <a:normAutofit fontScale="90000"/>
          </a:bodyPr>
          <a:lstStyle/>
          <a:p>
            <a:r>
              <a:rPr lang="en-US" dirty="0"/>
              <a:t>What’s the Rub with MAPE?</a:t>
            </a:r>
          </a:p>
        </p:txBody>
      </p:sp>
      <p:sp>
        <p:nvSpPr>
          <p:cNvPr id="5" name="TextBox 4">
            <a:extLst>
              <a:ext uri="{FF2B5EF4-FFF2-40B4-BE49-F238E27FC236}">
                <a16:creationId xmlns:a16="http://schemas.microsoft.com/office/drawing/2014/main" id="{57BBD3A8-6217-D0AD-DDFF-7EB878E55A5B}"/>
              </a:ext>
            </a:extLst>
          </p:cNvPr>
          <p:cNvSpPr txBox="1"/>
          <p:nvPr/>
        </p:nvSpPr>
        <p:spPr>
          <a:xfrm>
            <a:off x="1231640" y="5854864"/>
            <a:ext cx="10761695" cy="954107"/>
          </a:xfrm>
          <a:prstGeom prst="rect">
            <a:avLst/>
          </a:prstGeom>
          <a:noFill/>
        </p:spPr>
        <p:txBody>
          <a:bodyPr wrap="square" rtlCol="0">
            <a:spAutoFit/>
          </a:bodyPr>
          <a:lstStyle/>
          <a:p>
            <a:r>
              <a:rPr lang="en-US" sz="1400" dirty="0"/>
              <a:t>Reference: What’s the hidden cost of a forecast accuracy metric? - Insights from the M5-competition. Link: </a:t>
            </a:r>
            <a:r>
              <a:rPr lang="en-US" sz="1400" dirty="0">
                <a:hlinkClick r:id="rId2"/>
              </a:rPr>
              <a:t>https://towardsdatascience.com/whats-the-hidden-cost-of-a-forecast-accuracy-metric-64ee0b86ce25</a:t>
            </a:r>
            <a:r>
              <a:rPr lang="en-US" sz="1400" dirty="0"/>
              <a:t>  </a:t>
            </a:r>
          </a:p>
          <a:p>
            <a:r>
              <a:rPr lang="en-US" sz="1400" dirty="0"/>
              <a:t>Reference on MAPE Limitations: </a:t>
            </a:r>
            <a:r>
              <a:rPr lang="en-US" sz="1400" dirty="0">
                <a:hlinkClick r:id="rId3"/>
              </a:rPr>
              <a:t>https://blog.arkieva.com/two-sides-of-the-mape-coin/#:~:text=MAPE%20does%20not%20provide%20a,more%20important%20than%20the%20other</a:t>
            </a:r>
            <a:r>
              <a:rPr lang="en-US" sz="1400" dirty="0"/>
              <a:t> </a:t>
            </a:r>
          </a:p>
        </p:txBody>
      </p:sp>
      <p:sp>
        <p:nvSpPr>
          <p:cNvPr id="8" name="TextBox 7">
            <a:extLst>
              <a:ext uri="{FF2B5EF4-FFF2-40B4-BE49-F238E27FC236}">
                <a16:creationId xmlns:a16="http://schemas.microsoft.com/office/drawing/2014/main" id="{4D6AEE3F-F084-6F94-A21E-A697447AF19D}"/>
              </a:ext>
            </a:extLst>
          </p:cNvPr>
          <p:cNvSpPr txBox="1"/>
          <p:nvPr/>
        </p:nvSpPr>
        <p:spPr>
          <a:xfrm>
            <a:off x="1399592" y="1277325"/>
            <a:ext cx="2341984" cy="4524315"/>
          </a:xfrm>
          <a:prstGeom prst="rect">
            <a:avLst/>
          </a:prstGeom>
          <a:noFill/>
        </p:spPr>
        <p:txBody>
          <a:bodyPr wrap="square" rtlCol="0">
            <a:spAutoFit/>
          </a:bodyPr>
          <a:lstStyle/>
          <a:p>
            <a:r>
              <a:rPr lang="en-US" dirty="0"/>
              <a:t>Here is the bad news. I will do something other than prescribe or recommend precisely what you should do. I will offer the evidence below and let the conversation transpire between your executives and the data team.</a:t>
            </a:r>
          </a:p>
          <a:p>
            <a:endParaRPr lang="en-US" dirty="0"/>
          </a:p>
          <a:p>
            <a:r>
              <a:rPr lang="en-US" b="1" dirty="0"/>
              <a:t>Keeping Score on MAPE: </a:t>
            </a:r>
            <a:r>
              <a:rPr lang="en-US" dirty="0"/>
              <a:t>No Ranked Correlation Rises Above the Moderate Range </a:t>
            </a:r>
          </a:p>
        </p:txBody>
      </p:sp>
      <p:pic>
        <p:nvPicPr>
          <p:cNvPr id="7" name="Content Placeholder 6" descr="A screenshot of a test&#10;&#10;Description automatically generated">
            <a:extLst>
              <a:ext uri="{FF2B5EF4-FFF2-40B4-BE49-F238E27FC236}">
                <a16:creationId xmlns:a16="http://schemas.microsoft.com/office/drawing/2014/main" id="{1E9F13D3-8D68-5AED-F867-DF5DC894F5B3}"/>
              </a:ext>
            </a:extLst>
          </p:cNvPr>
          <p:cNvPicPr>
            <a:picLocks noGrp="1" noChangeAspect="1"/>
          </p:cNvPicPr>
          <p:nvPr>
            <p:ph idx="1"/>
          </p:nvPr>
        </p:nvPicPr>
        <p:blipFill>
          <a:blip r:embed="rId4"/>
          <a:stretch>
            <a:fillRect/>
          </a:stretch>
        </p:blipFill>
        <p:spPr>
          <a:xfrm>
            <a:off x="3998194" y="1361301"/>
            <a:ext cx="4819234" cy="4243087"/>
          </a:xfrm>
        </p:spPr>
      </p:pic>
    </p:spTree>
    <p:extLst>
      <p:ext uri="{BB962C8B-B14F-4D97-AF65-F5344CB8AC3E}">
        <p14:creationId xmlns:p14="http://schemas.microsoft.com/office/powerpoint/2010/main" val="10995135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{0387A676-6757-4AEB-8595-8683D1E28221}tf00934815_win32</Template>
  <TotalTime>204</TotalTime>
  <Words>1798</Words>
  <Application>Microsoft Office PowerPoint</Application>
  <PresentationFormat>Widescreen</PresentationFormat>
  <Paragraphs>74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Goudy Old Style</vt:lpstr>
      <vt:lpstr>Wingdings</vt:lpstr>
      <vt:lpstr>Wingdings 2</vt:lpstr>
      <vt:lpstr>SlateVTI</vt:lpstr>
      <vt:lpstr>Conformal Prediction Intervals: Empowering Executives for Informed Decisions</vt:lpstr>
      <vt:lpstr>The Complexity of Forecasting</vt:lpstr>
      <vt:lpstr>How Good Is Your Intuition?</vt:lpstr>
      <vt:lpstr>Mechanical Prediction Methods Must Be Better? </vt:lpstr>
      <vt:lpstr>Why Conformal Prediction Intervals</vt:lpstr>
      <vt:lpstr>Conformal Prediction Intervals Summary</vt:lpstr>
      <vt:lpstr>Conformal Prediction Interval Example</vt:lpstr>
      <vt:lpstr>Why Is This Important</vt:lpstr>
      <vt:lpstr>What’s the Rub with MAPE?</vt:lpstr>
      <vt:lpstr>What Did The Author Find?</vt:lpstr>
      <vt:lpstr>Show Me the Money!</vt:lpstr>
      <vt:lpstr>Summary of Potential Costs of Suboptimal Forecasting Metrics</vt:lpstr>
      <vt:lpstr>Is Conformal Prediction A Fad?</vt:lpstr>
      <vt:lpstr>Is Conformal Prediction Intensive- Programmatically?</vt:lpstr>
      <vt:lpstr>What Is The Executive Takeaway on Conformal Prediction Intervals?</vt:lpstr>
      <vt:lpstr>Thank You For Your Time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Conformal Prediction Intervals: Empowering Executives for Informed Decision</dc:title>
  <dc:creator>Matthew Kolakowski</dc:creator>
  <cp:lastModifiedBy>Matthew Kolakowski</cp:lastModifiedBy>
  <cp:revision>1</cp:revision>
  <dcterms:created xsi:type="dcterms:W3CDTF">2023-10-17T12:37:51Z</dcterms:created>
  <dcterms:modified xsi:type="dcterms:W3CDTF">2023-10-17T16:02:22Z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